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9433648275480d" /><Relationship Type="http://schemas.openxmlformats.org/officeDocument/2006/relationships/extended-properties" Target="/docProps/app.xml" Id="R8ea25d64d5f842a6" /><Relationship Type="http://schemas.openxmlformats.org/officeDocument/2006/relationships/officeDocument" Target="/ppt/presentation.xml" Id="R512e4c38eacb40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00ac671a1c4615"/>
  </p:sldMasterIdLst>
  <p:notesMasterIdLst>
    <p:notesMasterId xmlns:r="http://schemas.openxmlformats.org/officeDocument/2006/relationships" r:id="R9decb911c8b04b47"/>
  </p:notesMasterIdLst>
  <p:sldIdLst>
    <p:sldId xmlns:r="http://schemas.openxmlformats.org/officeDocument/2006/relationships" id="256" r:id="R1c741670e62e418b"/>
    <p:sldId xmlns:r="http://schemas.openxmlformats.org/officeDocument/2006/relationships" id="257" r:id="R783c2f24c48a43f9"/>
    <p:sldId xmlns:r="http://schemas.openxmlformats.org/officeDocument/2006/relationships" id="258" r:id="Rf2a2e78b177f4988"/>
    <p:sldId xmlns:r="http://schemas.openxmlformats.org/officeDocument/2006/relationships" id="259" r:id="Rbd5826a1dd3a446b"/>
    <p:sldId xmlns:r="http://schemas.openxmlformats.org/officeDocument/2006/relationships" id="260" r:id="R273f3ae3a19c47d1"/>
    <p:sldId xmlns:r="http://schemas.openxmlformats.org/officeDocument/2006/relationships" id="261" r:id="R99f87521414e4f50"/>
    <p:sldId xmlns:r="http://schemas.openxmlformats.org/officeDocument/2006/relationships" id="262" r:id="R78d9dc9b650c4abc"/>
    <p:sldId xmlns:r="http://schemas.openxmlformats.org/officeDocument/2006/relationships" id="263" r:id="R5ed46db091c4426c"/>
    <p:sldId xmlns:r="http://schemas.openxmlformats.org/officeDocument/2006/relationships" id="264" r:id="Rba43069ad0af4d27"/>
    <p:sldId xmlns:r="http://schemas.openxmlformats.org/officeDocument/2006/relationships" id="265" r:id="Rab9a44bb37c34e68"/>
    <p:sldId xmlns:r="http://schemas.openxmlformats.org/officeDocument/2006/relationships" id="266" r:id="R2a4e0e05c7db4b51"/>
    <p:sldId xmlns:r="http://schemas.openxmlformats.org/officeDocument/2006/relationships" id="267" r:id="R0fc237738d274cf3"/>
    <p:sldId xmlns:r="http://schemas.openxmlformats.org/officeDocument/2006/relationships" id="268" r:id="Rcaaea4a74b1d40a1"/>
    <p:sldId xmlns:r="http://schemas.openxmlformats.org/officeDocument/2006/relationships" id="269" r:id="R525db471401c47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f3275bce9f46bd" /><Relationship Type="http://schemas.openxmlformats.org/officeDocument/2006/relationships/slideMaster" Target="/ppt/slideMasters/slideMaster1.xml" Id="Rb200ac671a1c4615" /><Relationship Type="http://schemas.openxmlformats.org/officeDocument/2006/relationships/notesMaster" Target="/ppt/notesMasters/notesMaster1.xml" Id="R9decb911c8b04b47" /><Relationship Type="http://schemas.openxmlformats.org/officeDocument/2006/relationships/presProps" Target="/ppt/presProps.xml" Id="Ra3bf67d0547d464b" /><Relationship Type="http://schemas.openxmlformats.org/officeDocument/2006/relationships/tableStyles" Target="/ppt/tableStyles.xml" Id="R7858d008de0541bd" /><Relationship Type="http://schemas.openxmlformats.org/officeDocument/2006/relationships/slide" Target="/ppt/slides/slide1.xml" Id="R1c741670e62e418b" /><Relationship Type="http://schemas.openxmlformats.org/officeDocument/2006/relationships/slide" Target="/ppt/slides/slide2.xml" Id="R783c2f24c48a43f9" /><Relationship Type="http://schemas.openxmlformats.org/officeDocument/2006/relationships/slide" Target="/ppt/slides/slide3.xml" Id="Rf2a2e78b177f4988" /><Relationship Type="http://schemas.openxmlformats.org/officeDocument/2006/relationships/slide" Target="/ppt/slides/slide4.xml" Id="Rbd5826a1dd3a446b" /><Relationship Type="http://schemas.openxmlformats.org/officeDocument/2006/relationships/slide" Target="/ppt/slides/slide5.xml" Id="R273f3ae3a19c47d1" /><Relationship Type="http://schemas.openxmlformats.org/officeDocument/2006/relationships/slide" Target="/ppt/slides/slide6.xml" Id="R99f87521414e4f50" /><Relationship Type="http://schemas.openxmlformats.org/officeDocument/2006/relationships/slide" Target="/ppt/slides/slide7.xml" Id="R78d9dc9b650c4abc" /><Relationship Type="http://schemas.openxmlformats.org/officeDocument/2006/relationships/slide" Target="/ppt/slides/slide8.xml" Id="R5ed46db091c4426c" /><Relationship Type="http://schemas.openxmlformats.org/officeDocument/2006/relationships/slide" Target="/ppt/slides/slide9.xml" Id="Rba43069ad0af4d27" /><Relationship Type="http://schemas.openxmlformats.org/officeDocument/2006/relationships/slide" Target="/ppt/slides/slide10.xml" Id="Rab9a44bb37c34e68" /><Relationship Type="http://schemas.openxmlformats.org/officeDocument/2006/relationships/slide" Target="/ppt/slides/slide11.xml" Id="R2a4e0e05c7db4b51" /><Relationship Type="http://schemas.openxmlformats.org/officeDocument/2006/relationships/slide" Target="/ppt/slides/slide12.xml" Id="R0fc237738d274cf3" /><Relationship Type="http://schemas.openxmlformats.org/officeDocument/2006/relationships/slide" Target="/ppt/slides/slide13.xml" Id="Rcaaea4a74b1d40a1" /><Relationship Type="http://schemas.openxmlformats.org/officeDocument/2006/relationships/slide" Target="/ppt/slides/slide14.xml" Id="R525db471401c47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5ed6ca445649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Geologica"/>
        <a:ea typeface=""/>
        <a:cs typeface=""/>
      </a:majorFont>
      <a:minorFont>
        <a:latin typeface="Geologica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ad6380c0da464f" /><Relationship Type="http://schemas.openxmlformats.org/officeDocument/2006/relationships/notesMaster" Target="/ppt/notesMasters/notesMaster1.xml" Id="R444e0c445b1444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143075b35943d2" /><Relationship Type="http://schemas.openxmlformats.org/officeDocument/2006/relationships/notesMaster" Target="/ppt/notesMasters/notesMaster1.xml" Id="R1e452947958f49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cd19f3718143a2" /><Relationship Type="http://schemas.openxmlformats.org/officeDocument/2006/relationships/notesMaster" Target="/ppt/notesMasters/notesMaster1.xml" Id="R998e331c239444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943dbd3eb14132" /><Relationship Type="http://schemas.openxmlformats.org/officeDocument/2006/relationships/notesMaster" Target="/ppt/notesMasters/notesMaster1.xml" Id="Rc76f8f7bc97148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406da0aac94f62" /><Relationship Type="http://schemas.openxmlformats.org/officeDocument/2006/relationships/notesMaster" Target="/ppt/notesMasters/notesMaster1.xml" Id="R4a04b0614aa147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9bd962d4e44fec" /><Relationship Type="http://schemas.openxmlformats.org/officeDocument/2006/relationships/notesMaster" Target="/ppt/notesMasters/notesMaster1.xml" Id="R08985649baa04c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c293ea535d4f29" /><Relationship Type="http://schemas.openxmlformats.org/officeDocument/2006/relationships/notesMaster" Target="/ppt/notesMasters/notesMaster1.xml" Id="R407310c76dc341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7957a8242b473b" /><Relationship Type="http://schemas.openxmlformats.org/officeDocument/2006/relationships/notesMaster" Target="/ppt/notesMasters/notesMaster1.xml" Id="R41a2fa7cb60046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392681dfa424ff4" /><Relationship Type="http://schemas.openxmlformats.org/officeDocument/2006/relationships/notesMaster" Target="/ppt/notesMasters/notesMaster1.xml" Id="R911c259a5ea943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117707c49a46d5" /><Relationship Type="http://schemas.openxmlformats.org/officeDocument/2006/relationships/notesMaster" Target="/ppt/notesMasters/notesMaster1.xml" Id="R7fe4f99d593048f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314dbe12da4df1" /><Relationship Type="http://schemas.openxmlformats.org/officeDocument/2006/relationships/notesMaster" Target="/ppt/notesMasters/notesMaster1.xml" Id="Ra74ef741f9cd447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f34a35b065e44fd" /><Relationship Type="http://schemas.openxmlformats.org/officeDocument/2006/relationships/notesMaster" Target="/ppt/notesMasters/notesMaster1.xml" Id="R6c55d51b6b154cd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738ca4757d42ff" /><Relationship Type="http://schemas.openxmlformats.org/officeDocument/2006/relationships/notesMaster" Target="/ppt/notesMasters/notesMaster1.xml" Id="R54ad80d0a5164f0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494676bd4c145d3" /><Relationship Type="http://schemas.openxmlformats.org/officeDocument/2006/relationships/notesMaster" Target="/ppt/notesMasters/notesMaster1.xml" Id="Rf8f372cc3bfc4b9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скриншоты аналитики команды НАНОБОТОВ от 24 октября 2026 года. Расчёты и методика: https://nanoboti.ru/mediakit/#audience. Среднее арифметическое долей с одинаковым весом площадок. Размеры сопоставимых аудиторий неизвестны, пересечения не устранены. Это ориентировочный портрет площадок, а не распределение всей уникальной аудитории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скриншоты аналитики команды НАНОБОТОВ от 24 октября 2026 года. Расчёты и методика: https://nanoboti.ru/mediakit/#audience. Среднее арифметическое долей с одинаковым весом площадок. Размеры сопоставимых аудиторий неизвестны, пересечения не устранены. Это ориентировочный портрет площадок, а не распределение всей уникальной аудитории проекта.</a:t>
            </a:r>
          </a:p>
          <a:p xmlns:a="http://schemas.openxmlformats.org/drawingml/2006/main">
            <a:r>
              <a:t>YouTube и TikTok: 24.10.2025-23.10.2026. ВКонтакте: 18.10.2025-24.10.2026. Период Instagram на скриншотах не указан.</a:t>
            </a:r>
          </a:p>
          <a:p xmlns:a="http://schemas.openxmlformats.org/drawingml/2006/main">
            <a:r>
              <a:t>Возраст: у YouTube и Instagram исключена группа 13-17 лет; группы 55-64 и 65+ объединены. Каждая взрослая выборка нормирована до 100%, затем рассчитано среднее с TikTok. Точные возрастные значения VK не подписаны и не усредняются. Доля 13-17 лет: (6,5 + 5,3) / 2 = 5,9%, округлено до 6%.</a:t>
            </a:r>
          </a:p>
          <a:p xmlns:a="http://schemas.openxmlformats.org/drawingml/2006/main">
            <a:r>
              <a:t>География: усредняются три явно представленные в каждом списке страны. Другие страны являются остатком и включают Кыргызстан, Беларусь, Узбекистан и другие. Отсутствие страны в списке не принято за нулевую долю. Города VK не входят в расчёт стран.</a:t>
            </a:r>
          </a:p>
          <a:p xmlns:a="http://schemas.openxmlformats.org/drawingml/2006/main">
            <a:r>
              <a:t>Исходные и расчётные данные:</a:t>
            </a:r>
          </a:p>
          <a:p xmlns:a="http://schemas.openxmlformats.org/drawingml/2006/main">
            <a:r>
              <a:t>{"age":{"18-24":19.840375931499604,"25-34":40.720754724084124,"35-44":26.429471809843264,"45-54":6.980596573850813,"55+":6.028800960722198},"gender":{"female":51.56126373626374,"male":47.98878621378621,"other":0.44995004995004995},"geography":{"Russia":25.133333333333336,"Kazakhstan":18.566666666666666,"Ukraine":13.299999999999999,"other":43},"teens":5.9,"adultCore":67.1502265339274,"display":{"age":{"18-24":20,"25-34":41,"35-44":26,"45-54":7,"55+":6},"gender":{"female":51.6,"male":48,"other":0.4},"geography":{"Russia":25,"Kazakhstan":19,"Ukraine":13,"other":43},"adultCore":67,"teens":6}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скриншоты аналитики команды НАНОБОТОВ от 24 октября 2026 года. Расчёты и методика: https://nanoboti.ru/mediakit/#audience. Среднее арифметическое долей с одинаковым весом площадок. Размеры сопоставимых аудиторий неизвестны, пересечения не устранены. Это ориентировочный портрет площадок, а не распределение всей уникальной аудитории проекта.</a:t>
            </a:r>
          </a:p>
          <a:p xmlns:a="http://schemas.openxmlformats.org/drawingml/2006/main">
            <a:r>
              <a:t>YouTube и TikTok: 24.10.2025-23.10.2026. ВКонтакте: 18.10.2025-24.10.2026. Период Instagram на скриншотах не указан.</a:t>
            </a:r>
          </a:p>
          <a:p xmlns:a="http://schemas.openxmlformats.org/drawingml/2006/main">
            <a:r>
              <a:t>Пол: каждое распределение нормировано до 100%, поскольку доли YouTube суммируются в 100,1% из-за округления. Категории «определено пользователем», «другое» и «не указано» объединены. Остаток VK: 100 - 52,6 - 46,8 = 0,6%. Итоговые доли: {"female":51.56126373626374,"male":47.98878621378621,"other":0.44995004995004995}. Округление до десятых. База просмотров YouTube, подписчиков TikTok и аудитории других площадок различается.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https://nanoboti.ru/mediakit/ (содержание страницы на 22 октября 2026 года). Изображения и логотипы из материалов проекта НАНОБОТЫ.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cfee0252f04ab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bdef7aeed14c9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50edea5871400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7c9bb91a2341c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8af34c5cab41c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8dcca2193e4e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1FD5AB-5688-46B6-98ED-D87BBEDDF1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C23111D-4B2C-4AEB-AAA9-081622495EE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56C7808-95AE-4BE6-BAA1-39734E37CE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D1406B2-B166-4C71-92C2-820DCF6B48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2AFA1D9-2F20-498F-AC6D-CA32901A5D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561CAED-0CA9-408F-BBD1-566852D24F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A4D4C0-3EED-4D1B-9E96-9C8530C2F8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027AD6F-D980-4220-AF49-77A5402D770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D39F9A-C22E-4E66-83D3-C44FA9755F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69C7FA6-1398-4F10-B1B3-FDF07A3905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aa59eb796d41aa" /><Relationship Type="http://schemas.openxmlformats.org/officeDocument/2006/relationships/slideLayout" Target="/ppt/slideLayouts/slideLayout1.xml" Id="Rb61fc2066ad24f1d" /><Relationship Type="http://schemas.openxmlformats.org/officeDocument/2006/relationships/slideLayout" Target="/ppt/slideLayouts/slideLayout2.xml" Id="R1fad515b2ce0410a" /><Relationship Type="http://schemas.openxmlformats.org/officeDocument/2006/relationships/slideLayout" Target="/ppt/slideLayouts/slideLayout3.xml" Id="R1a780b21655c4ad4" /><Relationship Type="http://schemas.openxmlformats.org/officeDocument/2006/relationships/slideLayout" Target="/ppt/slideLayouts/slideLayout4.xml" Id="Re484dc2dfaa74b01" /><Relationship Type="http://schemas.openxmlformats.org/officeDocument/2006/relationships/slideLayout" Target="/ppt/slideLayouts/slideLayout5.xml" Id="Rc8f956477e5a4a02" /><Relationship Type="http://schemas.openxmlformats.org/officeDocument/2006/relationships/slideLayout" Target="/ppt/slideLayouts/slideLayout6.xml" Id="R96155654570044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1fc2066ad24f1d"/>
    <p:sldLayoutId xmlns:r="http://schemas.openxmlformats.org/officeDocument/2006/relationships" id="2147483650" r:id="R1fad515b2ce0410a"/>
    <p:sldLayoutId xmlns:r="http://schemas.openxmlformats.org/officeDocument/2006/relationships" id="2147483651" r:id="R1a780b21655c4ad4"/>
    <p:sldLayoutId xmlns:r="http://schemas.openxmlformats.org/officeDocument/2006/relationships" id="2147483652" r:id="Re484dc2dfaa74b01"/>
    <p:sldLayoutId xmlns:r="http://schemas.openxmlformats.org/officeDocument/2006/relationships" id="2147483653" r:id="Rc8f956477e5a4a02"/>
    <p:sldLayoutId xmlns:r="http://schemas.openxmlformats.org/officeDocument/2006/relationships" id="2147483654" r:id="R96155654570044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Geologica"/>
        <a:ea typeface=""/>
        <a:cs typeface=""/>
      </a:majorFont>
      <a:minorFont>
        <a:latin typeface="Geologica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3747052e904c9d" /><Relationship Type="http://schemas.openxmlformats.org/officeDocument/2006/relationships/image" Target="/ppt/media/image.png" Id="R3ba4ed197721419f" /><Relationship Type="http://schemas.openxmlformats.org/officeDocument/2006/relationships/image" Target="/ppt/media/image.jpeg" Id="R1ca911f9bfb0401b" /><Relationship Type="http://schemas.openxmlformats.org/officeDocument/2006/relationships/hyperlink" Target="https://nanoboti.ru/" TargetMode="External" Id="R65d1b948430d4b83" /><Relationship Type="http://schemas.openxmlformats.org/officeDocument/2006/relationships/notesSlide" Target="/ppt/notesSlides/notesSlide1.xml" Id="R7621d3b5238c4d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e045e9a6524c41" /><Relationship Type="http://schemas.openxmlformats.org/officeDocument/2006/relationships/image" Target="/ppt/media/image2.jpeg" Id="Re68018626a2946c9" /><Relationship Type="http://schemas.openxmlformats.org/officeDocument/2006/relationships/notesSlide" Target="/ppt/notesSlides/notesSlide2.xml" Id="R0d077e3309c34f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35c89c9882412d" /><Relationship Type="http://schemas.openxmlformats.org/officeDocument/2006/relationships/notesSlide" Target="/ppt/notesSlides/notesSlide3.xml" Id="R2faf463d997642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ded32e5d6e4827" /><Relationship Type="http://schemas.openxmlformats.org/officeDocument/2006/relationships/notesSlide" Target="/ppt/notesSlides/notesSlide4.xml" Id="R22278e1b5f4d43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da57a586ac44d8" /><Relationship Type="http://schemas.openxmlformats.org/officeDocument/2006/relationships/chart" Target="/ppt/slides/charts/chart1.xml" Id="R1409f6afdc974d81" /><Relationship Type="http://schemas.openxmlformats.org/officeDocument/2006/relationships/notesSlide" Target="/ppt/notesSlides/notesSlide5.xml" Id="R33bf80b1031f4b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1f12965fc642b9" /><Relationship Type="http://schemas.openxmlformats.org/officeDocument/2006/relationships/chart" Target="/ppt/slides/charts/chart2.xml" Id="R7a4cb303c9634064" /><Relationship Type="http://schemas.openxmlformats.org/officeDocument/2006/relationships/notesSlide" Target="/ppt/notesSlides/notesSlide6.xml" Id="Re59b049f8b3549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2f07acf99a4297" /><Relationship Type="http://schemas.openxmlformats.org/officeDocument/2006/relationships/image" Target="/ppt/media/image2.png" Id="R133c9da217ba494a" /><Relationship Type="http://schemas.openxmlformats.org/officeDocument/2006/relationships/hyperlink" Target="https://vk.ru/nanobotsmult" TargetMode="External" Id="R2d9d3e9ef3c84671" /><Relationship Type="http://schemas.openxmlformats.org/officeDocument/2006/relationships/hyperlink" Target="https://vk.ru/nanobotsmult" TargetMode="External" Id="R9bd8889efcad43bf" /><Relationship Type="http://schemas.openxmlformats.org/officeDocument/2006/relationships/image" Target="/ppt/media/image3.png" Id="Reb08bc9eebe9498d" /><Relationship Type="http://schemas.openxmlformats.org/officeDocument/2006/relationships/hyperlink" Target="https://youtube.com/@nanobots_mult" TargetMode="External" Id="R041e52ffc0b149eb" /><Relationship Type="http://schemas.openxmlformats.org/officeDocument/2006/relationships/hyperlink" Target="https://youtube.com/@nanobots_mult" TargetMode="External" Id="R3424e24640674c71" /><Relationship Type="http://schemas.openxmlformats.org/officeDocument/2006/relationships/image" Target="/ppt/media/image4.png" Id="R4c7b143204ff4229" /><Relationship Type="http://schemas.openxmlformats.org/officeDocument/2006/relationships/hyperlink" Target="https://rutube.ru/channel/68047778" TargetMode="External" Id="Raff32a21e8f54e84" /><Relationship Type="http://schemas.openxmlformats.org/officeDocument/2006/relationships/hyperlink" Target="https://rutube.ru/channel/68047778" TargetMode="External" Id="R0c4f32ea4e054a7c" /><Relationship Type="http://schemas.openxmlformats.org/officeDocument/2006/relationships/image" Target="/ppt/media/image5.png" Id="Rce432a23a5274545" /><Relationship Type="http://schemas.openxmlformats.org/officeDocument/2006/relationships/hyperlink" Target="https://tiktok.com/@nanobots_mult1" TargetMode="External" Id="Rd91d5bca537e4779" /><Relationship Type="http://schemas.openxmlformats.org/officeDocument/2006/relationships/hyperlink" Target="https://tiktok.com/@nanobots_mult1" TargetMode="External" Id="Rfae9ecf0aa2244ed" /><Relationship Type="http://schemas.openxmlformats.org/officeDocument/2006/relationships/image" Target="/ppt/media/image6.png" Id="R470349e33b0a4159" /><Relationship Type="http://schemas.openxmlformats.org/officeDocument/2006/relationships/hyperlink" Target="https://l.likee.video/p/8qpTgD" TargetMode="External" Id="R0d0c5a7bd0624829" /><Relationship Type="http://schemas.openxmlformats.org/officeDocument/2006/relationships/hyperlink" Target="https://l.likee.video/p/8qpTgD" TargetMode="External" Id="R9d266d785a584301" /><Relationship Type="http://schemas.openxmlformats.org/officeDocument/2006/relationships/image" Target="/ppt/media/image7.png" Id="Rdfcff0f9c5b34f5e" /><Relationship Type="http://schemas.openxmlformats.org/officeDocument/2006/relationships/hyperlink" Target="https://yappy.media/n/nanobots_mult" TargetMode="External" Id="R3d937652fa32444b" /><Relationship Type="http://schemas.openxmlformats.org/officeDocument/2006/relationships/hyperlink" Target="https://yappy.media/n/nanobots_mult" TargetMode="External" Id="R4b4814dbdc5c495c" /><Relationship Type="http://schemas.openxmlformats.org/officeDocument/2006/relationships/image" Target="/ppt/media/image8.png" Id="R4bb2655049a34176" /><Relationship Type="http://schemas.openxmlformats.org/officeDocument/2006/relationships/hyperlink" Target="https://max.ru/channel_id5040174570_biz" TargetMode="External" Id="R03b0f270397445dc" /><Relationship Type="http://schemas.openxmlformats.org/officeDocument/2006/relationships/hyperlink" Target="https://max.ru/channel_id5040174570_biz" TargetMode="External" Id="Rc0c1e89f99714549" /><Relationship Type="http://schemas.openxmlformats.org/officeDocument/2006/relationships/image" Target="/ppt/media/image9.png" Id="R3bf57794363f4cea" /><Relationship Type="http://schemas.openxmlformats.org/officeDocument/2006/relationships/hyperlink" Target="https://t.me/nanobots_mult" TargetMode="External" Id="R36f58d70cce64951" /><Relationship Type="http://schemas.openxmlformats.org/officeDocument/2006/relationships/hyperlink" Target="https://t.me/nanobots_mult" TargetMode="External" Id="Raef1c352aea74e9e" /><Relationship Type="http://schemas.openxmlformats.org/officeDocument/2006/relationships/notesSlide" Target="/ppt/notesSlides/notesSlide7.xml" Id="R7787ee67058940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26db04649b4d67" /><Relationship Type="http://schemas.openxmlformats.org/officeDocument/2006/relationships/notesSlide" Target="/ppt/notesSlides/notesSlide8.xml" Id="R914af3ae27f64e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16e5f6ef9e4b48" /><Relationship Type="http://schemas.openxmlformats.org/officeDocument/2006/relationships/notesSlide" Target="/ppt/notesSlides/notesSlide9.xml" Id="R9802c07f5642444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aec6bf5d7a41e5" /><Relationship Type="http://schemas.openxmlformats.org/officeDocument/2006/relationships/notesSlide" Target="/ppt/notesSlides/notesSlide10.xml" Id="Ra8c18bef416649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9660b8dcf244c9" /><Relationship Type="http://schemas.openxmlformats.org/officeDocument/2006/relationships/notesSlide" Target="/ppt/notesSlides/notesSlide11.xml" Id="Rd72e2d6340c44e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bb107bafe24d99" /><Relationship Type="http://schemas.openxmlformats.org/officeDocument/2006/relationships/notesSlide" Target="/ppt/notesSlides/notesSlide12.xml" Id="R2c85730a798d4b3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62c168865e401a" /><Relationship Type="http://schemas.openxmlformats.org/officeDocument/2006/relationships/image" Target="/ppt/media/image10.png" Id="Rffdaa96623d74955" /><Relationship Type="http://schemas.openxmlformats.org/officeDocument/2006/relationships/hyperlink" Target="https://&#1080;&#1088;&#1080;.&#1088;&#1092;/" TargetMode="External" Id="R0e2ef4972f514f69" /><Relationship Type="http://schemas.openxmlformats.org/officeDocument/2006/relationships/hyperlink" Target="https://&#1080;&#1088;&#1080;.&#1088;&#1092;/" TargetMode="External" Id="R0421b483bbc84e41" /><Relationship Type="http://schemas.openxmlformats.org/officeDocument/2006/relationships/image" Target="/ppt/media/image11.png" Id="R867c41b0a7f64f38" /><Relationship Type="http://schemas.openxmlformats.org/officeDocument/2006/relationships/hyperlink" Target="https://minobrnauki.gov.ru/" TargetMode="External" Id="Ra47426e3a1fd438c" /><Relationship Type="http://schemas.openxmlformats.org/officeDocument/2006/relationships/image" Target="/ppt/media/image12.png" Id="R66df11bce7054522" /><Relationship Type="http://schemas.openxmlformats.org/officeDocument/2006/relationships/hyperlink" Target="https://&#1085;&#1072;&#1091;&#1082;&#1072;.&#1088;&#1092;/" TargetMode="External" Id="R17e935f7b2d04860" /><Relationship Type="http://schemas.openxmlformats.org/officeDocument/2006/relationships/hyperlink" Target="https://&#1085;&#1072;&#1091;&#1082;&#1072;.&#1088;&#1092;/" TargetMode="External" Id="R79f6e9be0f0148b1" /><Relationship Type="http://schemas.openxmlformats.org/officeDocument/2006/relationships/image" Target="/ppt/media/image13.png" Id="Rc333a7383e984bd9" /><Relationship Type="http://schemas.openxmlformats.org/officeDocument/2006/relationships/hyperlink" Target="https://festivalnauki.ru/" TargetMode="External" Id="Rb00825bceef94d50" /><Relationship Type="http://schemas.openxmlformats.org/officeDocument/2006/relationships/image" Target="/ppt/media/image14.png" Id="R8693a915ce0540ae" /><Relationship Type="http://schemas.openxmlformats.org/officeDocument/2006/relationships/hyperlink" Target="https://&#1085;&#1072;&#1094;&#1080;&#1086;&#1085;&#1072;&#1083;&#1100;&#1085;&#1099;&#1077;&#1087;&#1088;&#1080;&#1086;&#1088;&#1080;&#1090;&#1077;&#1090;&#1099;.&#1088;&#1092;/" TargetMode="External" Id="R4fe7be24c77c4b47" /><Relationship Type="http://schemas.openxmlformats.org/officeDocument/2006/relationships/notesSlide" Target="/ppt/notesSlides/notesSlide13.xml" Id="R26bc0b1b05e24c2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f0dc45c1f54bcb" /><Relationship Type="http://schemas.openxmlformats.org/officeDocument/2006/relationships/image" Target="/ppt/media/image15.png" Id="Rc08e3a2b5e1d467b" /><Relationship Type="http://schemas.openxmlformats.org/officeDocument/2006/relationships/hyperlink" Target="mailto:valikova@4meds.ru" TargetMode="External" Id="R58919e049b8d4904" /><Relationship Type="http://schemas.openxmlformats.org/officeDocument/2006/relationships/hyperlink" Target="https://nanoboti.ru/" TargetMode="External" Id="R5e8371bc8a5d4945" /><Relationship Type="http://schemas.openxmlformats.org/officeDocument/2006/relationships/notesSlide" Target="/ppt/notesSlides/notesSlide14.xml" Id="R0686d97fa64942d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Доля среди аудитории 18+</c:v>
          </c:tx>
          <c:invertIfNegative val="0"/>
          <c:dPt>
            <c:idx val="0"/>
            <c:invertIfNegative val="0"/>
            <c:spPr>
              <a:solidFill xmlns:a="http://schemas.openxmlformats.org/drawingml/2006/main">
                <a:srgbClr val="9B6C17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1"/>
            <c:invertIfNegative val="0"/>
            <c:spPr>
              <a:solidFill xmlns:a="http://schemas.openxmlformats.org/drawingml/2006/main">
                <a:srgbClr val="287D6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2"/>
            <c:invertIfNegative val="0"/>
            <c:spPr>
              <a:solidFill xmlns:a="http://schemas.openxmlformats.org/drawingml/2006/main">
                <a:srgbClr val="F73D78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3"/>
            <c:invertIfNegative val="0"/>
            <c:spPr>
              <a:solidFill xmlns:a="http://schemas.openxmlformats.org/drawingml/2006/main">
                <a:srgbClr val="8963C8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4"/>
            <c:invertIfNegative val="0"/>
            <c:spPr>
              <a:solidFill xmlns:a="http://schemas.openxmlformats.org/drawingml/2006/main">
                <a:srgbClr val="3C63F2"/>
              </a:solidFill>
              <a:ln xmlns:a="http://schemas.openxmlformats.org/drawingml/2006/main" w="0">
                <a:noFill/>
                <a:prstDash val="solid"/>
              </a:ln>
            </c:spPr>
          </c:dPt>
          <c:cat>
            <c:strRef>
              <c:f>'Chart Data'!$A$2:$A$6</c:f>
              <c:strCache>
                <c:ptCount val="5"/>
                <c:pt idx="0">
                  <c:v>55+</c:v>
                </c:pt>
                <c:pt idx="1">
                  <c:v>45-54</c:v>
                </c:pt>
                <c:pt idx="2">
                  <c:v>35-44</c:v>
                </c:pt>
                <c:pt idx="3">
                  <c:v>25-34</c:v>
                </c:pt>
                <c:pt idx="4">
                  <c:v>18-24</c:v>
                </c:pt>
              </c:strCache>
            </c:strRef>
          </c:cat>
          <c:val>
            <c:numRef>
              <c:f>'Chart Data'!$B$2:$B$6</c:f>
              <c:numCache>
                <c:formatCode>0%</c:formatCode>
                <c:ptCount val="5"/>
                <c:pt idx="0">
                  <c:v>0.06028801</c:v>
                </c:pt>
                <c:pt idx="1">
                  <c:v>0.06980597</c:v>
                </c:pt>
                <c:pt idx="2">
                  <c:v>0.26429472</c:v>
                </c:pt>
                <c:pt idx="3">
                  <c:v>0.40720755</c:v>
                </c:pt>
                <c:pt idx="4">
                  <c:v>0.19840376</c:v>
                </c:pt>
              </c:numCache>
            </c:numRef>
          </c:val>
        </c:ser>
        <c:dLbls>
          <c:numFmt formatCode="0%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 b="1">
                  <a:solidFill>
                    <a:srgbClr val="171E48"/>
                  </a:solidFill>
                  <a:latin typeface="Geologica"/>
                  <a:ea typeface="Geologica"/>
                  <a:cs typeface="Geologica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</a:p>
        </c:txPr>
        <c:crossAx val="48672768"/>
      </c:catAx>
      <c:valAx>
        <c:axId val="48672768"/>
        <c:scaling>
          <c:orientation val="minMax"/>
          <c:max val="0.5"/>
          <c:min val="0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Geologica"/>
                <a:ea typeface="Geologica"/>
                <a:cs typeface="Geologica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Доля, %</c:v>
          </c:tx>
          <c:dPt>
            <c:idx val="0"/>
            <c:spPr>
              <a:solidFill xmlns:a="http://schemas.openxmlformats.org/drawingml/2006/main">
                <a:srgbClr val="F73D78"/>
              </a:solidFill>
            </c:spPr>
          </c:dPt>
          <c:dPt>
            <c:idx val="1"/>
            <c:spPr>
              <a:solidFill xmlns:a="http://schemas.openxmlformats.org/drawingml/2006/main">
                <a:srgbClr val="3C63F2"/>
              </a:solidFill>
            </c:spPr>
          </c:dPt>
          <c:dPt>
            <c:idx val="2"/>
            <c:spPr>
              <a:solidFill xmlns:a="http://schemas.openxmlformats.org/drawingml/2006/main">
                <a:srgbClr val="DCE0EF"/>
              </a:solidFill>
            </c:spPr>
          </c:dPt>
          <c:cat>
            <c:strRef>
              <c:f>'Chart Data'!$A$2:$A$4</c:f>
              <c:strCache>
                <c:ptCount val="3"/>
                <c:pt idx="0">
                  <c:v>Женщины</c:v>
                </c:pt>
                <c:pt idx="1">
                  <c:v>Мужчины</c:v>
                </c:pt>
                <c:pt idx="2">
                  <c:v>Другие категории и неуказанный пол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51.56126374</c:v>
                </c:pt>
                <c:pt idx="1">
                  <c:v>47.98878621</c:v>
                </c:pt>
                <c:pt idx="2">
                  <c:v>0.44995005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Geologica"/>
                  <a:ea typeface="Geologica"/>
                  <a:cs typeface="Geologica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72"/>
      </c:doughnutChart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E4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7D9EA9-D98F-43DC-9202-F29517252A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a4ed197721419f"/>
          <a:stretch xmlns:a="http://schemas.openxmlformats.org/drawingml/2006/main"/>
        </p:blipFill>
        <p:spPr>
          <a:xfrm xmlns:a="http://schemas.openxmlformats.org/drawingml/2006/main">
            <a:off x="609600" y="430213"/>
            <a:ext cx="1333500" cy="777875"/>
          </a:xfrm>
          <a:prstGeom xmlns:a="http://schemas.openxmlformats.org/drawingml/2006/main" prst="rect">
            <a:avLst/>
          </a:prstGeom>
        </p:spPr>
      </p:pic>
      <p:sp>
        <p:nvSpPr>
          <p:cNvPr id="2" name="МЕДИАКИТ 2026">
            <a:extLst xmlns:a="http://schemas.openxmlformats.org/drawingml/2006/main">
              <a:ext uri="{FF2B5EF4-FFF2-40B4-BE49-F238E27FC236}">
                <a16:creationId xmlns:a16="http://schemas.microsoft.com/office/drawing/2014/main" id="{A4F3BF4D-0131-4E70-80B8-DE0D8DBB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09600"/>
            <a:ext cx="2809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МЕДИАКИТ 2026</a:t>
            </a:r>
          </a:p>
        </p:txBody>
      </p:sp>
      <p:sp>
        <p:nvSpPr>
          <p:cNvPr id="3" name="Маленькие герои">
            <a:extLst xmlns:a="http://schemas.openxmlformats.org/drawingml/2006/main">
              <a:ext uri="{FF2B5EF4-FFF2-40B4-BE49-F238E27FC236}">
                <a16:creationId xmlns:a16="http://schemas.microsoft.com/office/drawing/2014/main" id="{FDC18668-6CDA-4B55-ADDA-BA94FB4D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6096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4350" b="1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Маленькие герои</a:t>
            </a:r>
          </a:p>
        </p:txBody>
      </p:sp>
      <p:sp>
        <p:nvSpPr>
          <p:cNvPr id="4" name="Большие&#10;возможности">
            <a:extLst xmlns:a="http://schemas.openxmlformats.org/drawingml/2006/main">
              <a:ext uri="{FF2B5EF4-FFF2-40B4-BE49-F238E27FC236}">
                <a16:creationId xmlns:a16="http://schemas.microsoft.com/office/drawing/2014/main" id="{DCF460DA-8852-4620-AD04-5BA05A8A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6000750" cy="1533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pPr>
            <a:r>
              <a: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rPr>
              <a:t>Большие</a:t>
            </a:r>
          </a:p>
          <a:p xmlns:a="http://schemas.openxmlformats.org/drawingml/2006/main">
            <a:pPr>
              <a:buNone/>
              <a:def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pPr>
            <a:r>
              <a:rPr sz="4350" b="1">
                <a:solidFill>
                  <a:srgbClr val="FFE36A"/>
                </a:solidFill>
                <a:latin typeface="Geologica"/>
                <a:ea typeface="Geologica"/>
                <a:cs typeface="Geologica"/>
              </a:rPr>
              <a:t>возможности</a:t>
            </a:r>
          </a:p>
        </p:txBody>
      </p:sp>
      <p:sp>
        <p:nvSpPr>
          <p:cNvPr id="5" name="Анимационная вселенная&#10;для всей семьи">
            <a:extLst xmlns:a="http://schemas.openxmlformats.org/drawingml/2006/main">
              <a:ext uri="{FF2B5EF4-FFF2-40B4-BE49-F238E27FC236}">
                <a16:creationId xmlns:a16="http://schemas.microsoft.com/office/drawing/2014/main" id="{05EF674D-BFDC-4776-BA45-FA5CAE2C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381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Анимационная вселенная</a:t>
            </a:r>
          </a:p>
          <a:p xmlns:a="http://schemas.openxmlformats.org/drawingml/2006/main">
            <a:pPr>
              <a:buNone/>
              <a:def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2025" b="0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для всей семьи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0BB52-5DE8-49BC-806F-E5091A3171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a911f9bfb0401b"/>
          <a:stretch xmlns:a="http://schemas.openxmlformats.org/drawingml/2006/main"/>
        </p:blipFill>
        <p:spPr>
          <a:xfrm xmlns:a="http://schemas.openxmlformats.org/drawingml/2006/main">
            <a:off x="6629400" y="1954213"/>
            <a:ext cx="4953000" cy="3302000"/>
          </a:xfrm>
          <a:prstGeom xmlns:a="http://schemas.openxmlformats.org/drawingml/2006/main" prst="roundRect">
            <a:avLst>
              <a:gd name="adj" fmla="val 9222"/>
            </a:avLst>
          </a:prstGeom>
        </p:spPr>
      </p:pic>
      <p:sp>
        <p:nvSpPr>
          <p:cNvPr id="7" name="Для брендов, образовательных проектов и СМ">
            <a:extLst xmlns:a="http://schemas.openxmlformats.org/drawingml/2006/main">
              <a:ext uri="{FF2B5EF4-FFF2-40B4-BE49-F238E27FC236}">
                <a16:creationId xmlns:a16="http://schemas.microsoft.com/office/drawing/2014/main" id="{F8A8F9C5-3680-4EC9-94AB-3A46705A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Для брендов, образовательных проектов и СМИ</a:t>
            </a:r>
          </a:p>
        </p:txBody>
      </p:sp>
      <p:sp>
        <p:nvSpPr>
          <p:cNvPr id="8" name="nanoboti.ru">
            <a:extLst xmlns:a="http://schemas.openxmlformats.org/drawingml/2006/main">
              <a:ext uri="{FF2B5EF4-FFF2-40B4-BE49-F238E27FC236}">
                <a16:creationId xmlns:a16="http://schemas.microsoft.com/office/drawing/2014/main" id="{9D9D22C9-62EC-4C83-A653-0AF843E4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962650"/>
            <a:ext cx="1857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4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425" b="0">
                <a:solidFill>
                  <a:srgbClr val="BDC8F7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65d1b948430d4b83"/>
              </a:rPr>
              <a:t>nanoboti.ru</a:t>
            </a:r>
          </a:p>
        </p:txBody>
      </p:sp>
    </p:spTree>
    <p:extLst>
      <p:ext uri="{BB962C8B-B14F-4D97-AF65-F5344CB8AC3E}">
        <p14:creationId xmlns:p14="http://schemas.microsoft.com/office/powerpoint/2010/main" val="16947441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Вселенная, которая всегда с нами">
            <a:extLst xmlns:a="http://schemas.openxmlformats.org/drawingml/2006/main">
              <a:ext uri="{FF2B5EF4-FFF2-40B4-BE49-F238E27FC236}">
                <a16:creationId xmlns:a16="http://schemas.microsoft.com/office/drawing/2014/main" id="{41B74B00-5DC2-4958-A0CE-5CA0139F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Вселенная, которая всегда с нами</a:t>
            </a:r>
          </a:p>
        </p:txBody>
      </p:sp>
      <p:sp>
        <p:nvSpPr>
          <p:cNvPr id="2" name="Внутри учёного-изобретателя Петра живёт ко">
            <a:extLst xmlns:a="http://schemas.openxmlformats.org/drawingml/2006/main">
              <a:ext uri="{FF2B5EF4-FFF2-40B4-BE49-F238E27FC236}">
                <a16:creationId xmlns:a16="http://schemas.microsoft.com/office/drawing/2014/main" id="{D8ACF505-70D8-4326-9A2A-6BAF073E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6381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Внутри учёного-изобретателя Петра живёт команда наноботов. Они охраняют его здоровье, а каждый симптом превращают в приключение.</a:t>
            </a:r>
          </a:p>
        </p:txBody>
      </p:sp>
      <p:sp>
        <p:nvSpPr>
          <p:cNvPr id="3" name="Комедия, открытия и понятная наука помогаю">
            <a:extLst xmlns:a="http://schemas.openxmlformats.org/drawingml/2006/main">
              <a:ext uri="{FF2B5EF4-FFF2-40B4-BE49-F238E27FC236}">
                <a16:creationId xmlns:a16="http://schemas.microsoft.com/office/drawing/2014/main" id="{E0109E91-0883-4F3E-86F8-72C1CCBB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638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8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Комедия, открытия и понятная наука помогают детям и родителям вместе узнавать, как устроен человеческий организм.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B9A3B-412B-4185-9FB1-F68F14310E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8018626a2946c9"/>
          <a:stretch xmlns:a="http://schemas.openxmlformats.org/drawingml/2006/main"/>
        </p:blipFill>
        <p:spPr>
          <a:xfrm xmlns:a="http://schemas.openxmlformats.org/drawingml/2006/main">
            <a:off x="7991475" y="1648623"/>
            <a:ext cx="3581400" cy="4475154"/>
          </a:xfrm>
          <a:prstGeom xmlns:a="http://schemas.openxmlformats.org/drawingml/2006/main" prst="roundRect">
            <a:avLst>
              <a:gd name="adj" fmla="val 7979"/>
            </a:avLst>
          </a:prstGeom>
        </p:spPr>
      </p:pic>
      <p:sp>
        <p:nvSpPr>
          <p:cNvPr id="5" name="6 - 14 лет">
            <a:extLst xmlns:a="http://schemas.openxmlformats.org/drawingml/2006/main">
              <a:ext uri="{FF2B5EF4-FFF2-40B4-BE49-F238E27FC236}">
                <a16:creationId xmlns:a16="http://schemas.microsoft.com/office/drawing/2014/main" id="{B77295AD-EDA0-4D0A-BC4B-14C8A922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23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6 - 14 лет</a:t>
            </a:r>
          </a:p>
        </p:txBody>
      </p:sp>
      <p:sp>
        <p:nvSpPr>
          <p:cNvPr id="6" name="Дети и их родители">
            <a:extLst xmlns:a="http://schemas.openxmlformats.org/drawingml/2006/main">
              <a:ext uri="{FF2B5EF4-FFF2-40B4-BE49-F238E27FC236}">
                <a16:creationId xmlns:a16="http://schemas.microsoft.com/office/drawing/2014/main" id="{8E621017-3A06-4B1D-84B9-799579E1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72075"/>
            <a:ext cx="295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Дети и их родители</a:t>
            </a:r>
          </a:p>
        </p:txBody>
      </p:sp>
      <p:sp>
        <p:nvSpPr>
          <p:cNvPr id="7" name="Рисованная и объёмная анимация, короткие р">
            <a:extLst xmlns:a="http://schemas.openxmlformats.org/drawingml/2006/main">
              <a:ext uri="{FF2B5EF4-FFF2-40B4-BE49-F238E27FC236}">
                <a16:creationId xmlns:a16="http://schemas.microsoft.com/office/drawing/2014/main" id="{5D6A5516-7306-412B-B5D2-F34F2705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705350"/>
            <a:ext cx="314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Рисованная и объёмная анимация, короткие ролики</a:t>
            </a:r>
          </a:p>
        </p:txBody>
      </p:sp>
      <p:sp>
        <p:nvSpPr>
          <p:cNvPr id="8" name="Научная и медицинская проверка содержания">
            <a:extLst xmlns:a="http://schemas.openxmlformats.org/drawingml/2006/main">
              <a:ext uri="{FF2B5EF4-FFF2-40B4-BE49-F238E27FC236}">
                <a16:creationId xmlns:a16="http://schemas.microsoft.com/office/drawing/2014/main" id="{932EB6D7-33DD-4544-BC77-B5B6D85B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647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Научная и медицинская проверка содержания</a:t>
            </a:r>
          </a:p>
        </p:txBody>
      </p:sp>
      <p:sp>
        <p:nvSpPr>
          <p:cNvPr id="9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88AD65FD-6AA3-45C4-B23C-75FAF35A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E930A00C-DF36-4F05-85DB-21149FA3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000559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7E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Истории, которые смотрят миллионы">
            <a:extLst xmlns:a="http://schemas.openxmlformats.org/drawingml/2006/main">
              <a:ext uri="{FF2B5EF4-FFF2-40B4-BE49-F238E27FC236}">
                <a16:creationId xmlns:a16="http://schemas.microsoft.com/office/drawing/2014/main" id="{5A064EC2-E8E7-43A3-9FE0-642D5D59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Истории, которые смотрят миллионы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CF6BC-6380-4DD4-89EF-AE3B6929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5276850" cy="3257550"/>
          </a:xfrm>
          <a:prstGeom xmlns:a="http://schemas.openxmlformats.org/drawingml/2006/main" prst="roundRect">
            <a:avLst>
              <a:gd name="adj" fmla="val 8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E6019B-56D4-408E-9043-C5A33777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162175"/>
            <a:ext cx="5467350" cy="3257550"/>
          </a:xfrm>
          <a:prstGeom xmlns:a="http://schemas.openxmlformats.org/drawingml/2006/main" prst="roundRect">
            <a:avLst>
              <a:gd name="adj" fmla="val 8187"/>
            </a:avLst>
          </a:prstGeom>
          <a:solidFill xmlns:a="http://schemas.openxmlformats.org/drawingml/2006/main">
            <a:srgbClr val="FFE36A"/>
          </a:solidFill>
          <a:ln xmlns:a="http://schemas.openxmlformats.org/drawingml/2006/main" w="0">
            <a:noFill/>
          </a:ln>
        </p:spPr>
      </p:sp>
      <p:sp>
        <p:nvSpPr>
          <p:cNvPr id="4" name="70+">
            <a:extLst xmlns:a="http://schemas.openxmlformats.org/drawingml/2006/main">
              <a:ext uri="{FF2B5EF4-FFF2-40B4-BE49-F238E27FC236}">
                <a16:creationId xmlns:a16="http://schemas.microsoft.com/office/drawing/2014/main" id="{E7AB7458-9ECB-4C42-A19C-4FA30006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81250"/>
            <a:ext cx="3429000" cy="159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990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70+</a:t>
            </a:r>
          </a:p>
        </p:txBody>
      </p:sp>
      <p:sp>
        <p:nvSpPr>
          <p:cNvPr id="5" name="млн">
            <a:extLst xmlns:a="http://schemas.openxmlformats.org/drawingml/2006/main">
              <a:ext uri="{FF2B5EF4-FFF2-40B4-BE49-F238E27FC236}">
                <a16:creationId xmlns:a16="http://schemas.microsoft.com/office/drawing/2014/main" id="{9F4278BA-D1E3-4412-BFFF-D66F04DE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200400"/>
            <a:ext cx="128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330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млн</a:t>
            </a:r>
          </a:p>
        </p:txBody>
      </p:sp>
      <p:sp>
        <p:nvSpPr>
          <p:cNvPr id="6" name="просмотров">
            <a:extLst xmlns:a="http://schemas.openxmlformats.org/drawingml/2006/main">
              <a:ext uri="{FF2B5EF4-FFF2-40B4-BE49-F238E27FC236}">
                <a16:creationId xmlns:a16="http://schemas.microsoft.com/office/drawing/2014/main" id="{C93F5594-C0ED-408B-AE73-1F03FCDB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2432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просмотров</a:t>
            </a:r>
          </a:p>
        </p:txBody>
      </p:sp>
      <p:sp>
        <p:nvSpPr>
          <p:cNvPr id="7" name="на всех площадках проекта">
            <a:extLst xmlns:a="http://schemas.openxmlformats.org/drawingml/2006/main">
              <a:ext uri="{FF2B5EF4-FFF2-40B4-BE49-F238E27FC236}">
                <a16:creationId xmlns:a16="http://schemas.microsoft.com/office/drawing/2014/main" id="{0F58E25B-EC05-4513-A716-3F3D187C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 всех площадках проекта</a:t>
            </a:r>
          </a:p>
        </p:txBody>
      </p:sp>
      <p:sp>
        <p:nvSpPr>
          <p:cNvPr id="8" name="100">
            <a:extLst xmlns:a="http://schemas.openxmlformats.org/drawingml/2006/main">
              <a:ext uri="{FF2B5EF4-FFF2-40B4-BE49-F238E27FC236}">
                <a16:creationId xmlns:a16="http://schemas.microsoft.com/office/drawing/2014/main" id="{304DA787-02E3-4C24-BF31-6CA7E1C7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381250"/>
            <a:ext cx="3476625" cy="159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9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100</a:t>
            </a:r>
          </a:p>
        </p:txBody>
      </p:sp>
      <p:sp>
        <p:nvSpPr>
          <p:cNvPr id="9" name="тыс.">
            <a:extLst xmlns:a="http://schemas.openxmlformats.org/drawingml/2006/main">
              <a:ext uri="{FF2B5EF4-FFF2-40B4-BE49-F238E27FC236}">
                <a16:creationId xmlns:a16="http://schemas.microsoft.com/office/drawing/2014/main" id="{DBA63241-EC6F-4699-906A-A80AD2FB4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3200400"/>
            <a:ext cx="15525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3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тыс.</a:t>
            </a:r>
          </a:p>
        </p:txBody>
      </p:sp>
      <p:sp>
        <p:nvSpPr>
          <p:cNvPr id="10" name="подписчиков">
            <a:extLst xmlns:a="http://schemas.openxmlformats.org/drawingml/2006/main">
              <a:ext uri="{FF2B5EF4-FFF2-40B4-BE49-F238E27FC236}">
                <a16:creationId xmlns:a16="http://schemas.microsoft.com/office/drawing/2014/main" id="{A14590A1-69CB-44B7-B6C1-DEA9BFFB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124325"/>
            <a:ext cx="466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7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подписчиков</a:t>
            </a:r>
          </a:p>
        </p:txBody>
      </p:sp>
      <p:sp>
        <p:nvSpPr>
          <p:cNvPr id="11" name="суммарно в социальных сетях">
            <a:extLst xmlns:a="http://schemas.openxmlformats.org/drawingml/2006/main">
              <a:ext uri="{FF2B5EF4-FFF2-40B4-BE49-F238E27FC236}">
                <a16:creationId xmlns:a16="http://schemas.microsoft.com/office/drawing/2014/main" id="{899F8A03-DD43-420F-BF9B-59985A0E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724400"/>
            <a:ext cx="466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650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суммарно в социальных сетях</a:t>
            </a:r>
          </a:p>
        </p:txBody>
      </p:sp>
      <p:sp>
        <p:nvSpPr>
          <p:cNvPr id="12" name="Совокупные показатели по данным команды пр">
            <a:extLst xmlns:a="http://schemas.openxmlformats.org/drawingml/2006/main">
              <a:ext uri="{FF2B5EF4-FFF2-40B4-BE49-F238E27FC236}">
                <a16:creationId xmlns:a16="http://schemas.microsoft.com/office/drawing/2014/main" id="{AB4F357B-F58A-4349-8F22-A615E097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7692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Совокупные показатели по данным команды проекта. Просмотры не равны числу уникальных зрителей.</a:t>
            </a:r>
          </a:p>
        </p:txBody>
      </p:sp>
      <p:sp>
        <p:nvSpPr>
          <p:cNvPr id="13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FFB4CBA3-7B86-4108-92C0-371FAE95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4" name="03">
            <a:extLst xmlns:a="http://schemas.openxmlformats.org/drawingml/2006/main">
              <a:ext uri="{FF2B5EF4-FFF2-40B4-BE49-F238E27FC236}">
                <a16:creationId xmlns:a16="http://schemas.microsoft.com/office/drawing/2014/main" id="{77594D4B-D501-4538-8FAA-F0701E45F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98511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Кто нас смотрит">
            <a:extLst xmlns:a="http://schemas.openxmlformats.org/drawingml/2006/main">
              <a:ext uri="{FF2B5EF4-FFF2-40B4-BE49-F238E27FC236}">
                <a16:creationId xmlns:a16="http://schemas.microsoft.com/office/drawing/2014/main" id="{8DCBD163-585F-4B39-BBFD-2F2F9B9B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Кто нас смотрит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00B37897-F478-417E-9B32-312E9C32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19275"/>
            <a:ext cx="90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360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01</a:t>
            </a:r>
          </a:p>
        </p:txBody>
      </p:sp>
      <p:sp>
        <p:nvSpPr>
          <p:cNvPr id="3" name="Дети-школьники&#10;и родители">
            <a:extLst xmlns:a="http://schemas.openxmlformats.org/drawingml/2006/main">
              <a:ext uri="{FF2B5EF4-FFF2-40B4-BE49-F238E27FC236}">
                <a16:creationId xmlns:a16="http://schemas.microsoft.com/office/drawing/2014/main" id="{2A2726DA-9B2C-4B85-A061-8F8F6B79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333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Дети-школьники</a:t>
            </a:r>
          </a:p>
          <a:p xmlns:a="http://schemas.openxmlformats.org/drawingml/2006/main">
            <a: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 родители</a:t>
            </a:r>
          </a:p>
        </p:txBody>
      </p:sp>
      <p:sp>
        <p:nvSpPr>
          <p:cNvPr id="4" name="Узнают, как устроено тело, находят понятны">
            <a:extLst xmlns:a="http://schemas.openxmlformats.org/drawingml/2006/main">
              <a:ext uri="{FF2B5EF4-FFF2-40B4-BE49-F238E27FC236}">
                <a16:creationId xmlns:a16="http://schemas.microsoft.com/office/drawing/2014/main" id="{44509D13-3E25-40C5-B6A3-49973238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43325"/>
            <a:ext cx="333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Узнают, как устроено тело, находят понятные ответы и обсуждают открытия всей семьёй.</a:t>
            </a:r>
          </a:p>
        </p:txBody>
      </p:sp>
      <p:sp>
        <p:nvSpPr>
          <p:cNvPr id="5" name="Совместный просмотр&#10;Учёба и здоровье">
            <a:extLst xmlns:a="http://schemas.openxmlformats.org/drawingml/2006/main">
              <a:ext uri="{FF2B5EF4-FFF2-40B4-BE49-F238E27FC236}">
                <a16:creationId xmlns:a16="http://schemas.microsoft.com/office/drawing/2014/main" id="{39A3F0BA-3B36-46E6-80CC-0A96CB55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333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Совместный просмотр</a:t>
            </a:r>
          </a:p>
          <a:p xmlns:a="http://schemas.openxmlformats.org/drawingml/2006/main">
            <a:pPr>
              <a:buNone/>
              <a:def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65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Учёба и здоровье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776D829B-7191-4942-A5BB-8271C21E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819275"/>
            <a:ext cx="90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pPr>
            <a:r>
              <a:rPr sz="3600" b="1">
                <a:solidFill>
                  <a:srgbClr val="F73D78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  <p:sp>
        <p:nvSpPr>
          <p:cNvPr id="7" name="Молодёжь">
            <a:extLst xmlns:a="http://schemas.openxmlformats.org/drawingml/2006/main">
              <a:ext uri="{FF2B5EF4-FFF2-40B4-BE49-F238E27FC236}">
                <a16:creationId xmlns:a16="http://schemas.microsoft.com/office/drawing/2014/main" id="{CF41CD1E-7B69-4052-BE1E-61C0A2A5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676525"/>
            <a:ext cx="333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Молодёжь</a:t>
            </a:r>
          </a:p>
        </p:txBody>
      </p:sp>
      <p:sp>
        <p:nvSpPr>
          <p:cNvPr id="8" name="Смотрят динамичные истории, знакомятся с г">
            <a:extLst xmlns:a="http://schemas.openxmlformats.org/drawingml/2006/main">
              <a:ext uri="{FF2B5EF4-FFF2-40B4-BE49-F238E27FC236}">
                <a16:creationId xmlns:a16="http://schemas.microsoft.com/office/drawing/2014/main" id="{FB8B8F5B-D831-4EB4-82E4-7C2661C2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743325"/>
            <a:ext cx="333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Смотрят динамичные истории, знакомятся с героями и открывают науку в увлекательном формате.</a:t>
            </a:r>
          </a:p>
        </p:txBody>
      </p:sp>
      <p:sp>
        <p:nvSpPr>
          <p:cNvPr id="9" name="Короткие видео&#10;Новые знания">
            <a:extLst xmlns:a="http://schemas.openxmlformats.org/drawingml/2006/main">
              <a:ext uri="{FF2B5EF4-FFF2-40B4-BE49-F238E27FC236}">
                <a16:creationId xmlns:a16="http://schemas.microsoft.com/office/drawing/2014/main" id="{844A2B99-72B0-4E73-BB8C-79CE8F13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238750"/>
            <a:ext cx="333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pPr>
            <a:r>
              <a: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rPr>
              <a:t>Короткие видео</a:t>
            </a:r>
          </a:p>
          <a:p xmlns:a="http://schemas.openxmlformats.org/drawingml/2006/main">
            <a:pPr>
              <a:buNone/>
              <a:def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pPr>
            <a:r>
              <a:rPr sz="1650" b="1">
                <a:solidFill>
                  <a:srgbClr val="F73D78"/>
                </a:solidFill>
                <a:latin typeface="Geologica"/>
                <a:ea typeface="Geologica"/>
                <a:cs typeface="Geologica"/>
              </a:rPr>
              <a:t>Новые знания</a:t>
            </a:r>
          </a:p>
        </p:txBody>
      </p:sp>
      <p:sp>
        <p:nvSpPr>
          <p:cNvPr id="10" name="03">
            <a:extLst xmlns:a="http://schemas.openxmlformats.org/drawingml/2006/main">
              <a:ext uri="{FF2B5EF4-FFF2-40B4-BE49-F238E27FC236}">
                <a16:creationId xmlns:a16="http://schemas.microsoft.com/office/drawing/2014/main" id="{9976481F-C1F5-4777-92C2-1B1898CA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819275"/>
            <a:ext cx="90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pPr>
            <a:r>
              <a:rPr sz="3600" b="1">
                <a:solidFill>
                  <a:srgbClr val="8963C8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  <p:sp>
        <p:nvSpPr>
          <p:cNvPr id="11" name="Взрослые&#10;без детей">
            <a:extLst xmlns:a="http://schemas.openxmlformats.org/drawingml/2006/main">
              <a:ext uri="{FF2B5EF4-FFF2-40B4-BE49-F238E27FC236}">
                <a16:creationId xmlns:a16="http://schemas.microsoft.com/office/drawing/2014/main" id="{58F936C7-5654-42A0-BD14-33121039F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76525"/>
            <a:ext cx="333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Взрослые</a:t>
            </a:r>
          </a:p>
          <a:p xmlns:a="http://schemas.openxmlformats.org/drawingml/2006/main">
            <a:pPr>
              <a:buNone/>
              <a:def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без детей</a:t>
            </a:r>
          </a:p>
        </p:txBody>
      </p:sp>
      <p:sp>
        <p:nvSpPr>
          <p:cNvPr id="12" name="Хотят узнать что-то новое о своём организм">
            <a:extLst xmlns:a="http://schemas.openxmlformats.org/drawingml/2006/main">
              <a:ext uri="{FF2B5EF4-FFF2-40B4-BE49-F238E27FC236}">
                <a16:creationId xmlns:a16="http://schemas.microsoft.com/office/drawing/2014/main" id="{17C2586F-C2A9-42BF-A2A5-F6158310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743325"/>
            <a:ext cx="333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Хотят узнать что-то новое о своём организме и разобраться, как он работает.</a:t>
            </a:r>
          </a:p>
        </p:txBody>
      </p:sp>
      <p:sp>
        <p:nvSpPr>
          <p:cNvPr id="13" name="Свой организм&#10;Понятная наука">
            <a:extLst xmlns:a="http://schemas.openxmlformats.org/drawingml/2006/main">
              <a:ext uri="{FF2B5EF4-FFF2-40B4-BE49-F238E27FC236}">
                <a16:creationId xmlns:a16="http://schemas.microsoft.com/office/drawing/2014/main" id="{75AEC50B-9B1C-41C3-BD5C-4843D851E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238750"/>
            <a:ext cx="3333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pPr>
            <a:r>
              <a: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rPr>
              <a:t>Свой организм</a:t>
            </a:r>
          </a:p>
          <a:p xmlns:a="http://schemas.openxmlformats.org/drawingml/2006/main">
            <a:pPr>
              <a:buNone/>
              <a:def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defRPr>
            </a:pPr>
            <a:r>
              <a:rPr sz="1650" b="1">
                <a:solidFill>
                  <a:srgbClr val="8963C8"/>
                </a:solidFill>
                <a:latin typeface="Geologica"/>
                <a:ea typeface="Geologica"/>
                <a:cs typeface="Geologica"/>
              </a:rPr>
              <a:t>Понятная наука</a:t>
            </a:r>
          </a:p>
        </p:txBody>
      </p:sp>
      <p:sp>
        <p:nvSpPr>
          <p:cNvPr id="14" name="Портрет аудитории по материалам команды за">
            <a:extLst xmlns:a="http://schemas.openxmlformats.org/drawingml/2006/main">
              <a:ext uri="{FF2B5EF4-FFF2-40B4-BE49-F238E27FC236}">
                <a16:creationId xmlns:a16="http://schemas.microsoft.com/office/drawing/2014/main" id="{E1235775-5B75-4749-BAAB-856D880A4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Группы зрителей по материалам команды НАНОБОТОВ. Обновление: 24 октября 2026</a:t>
            </a:r>
          </a:p>
        </p:txBody>
      </p:sp>
      <p:sp>
        <p:nvSpPr>
          <p:cNvPr id="15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53F7BEF5-10CB-45AC-8075-192C9338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F25D4180-F51D-4AC3-9516-B93D00E1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395388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9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Возраст и география">
            <a:extLst xmlns:a="http://schemas.openxmlformats.org/drawingml/2006/main">
              <a:ext uri="{FF2B5EF4-FFF2-40B4-BE49-F238E27FC236}">
                <a16:creationId xmlns:a16="http://schemas.microsoft.com/office/drawing/2014/main" id="{229E05C5-A5CB-44B8-8389-DA9B5B03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Возраст и география</a:t>
            </a:r>
          </a:p>
        </p:txBody>
      </p:sp>
      <p:sp>
        <p:nvSpPr>
          <p:cNvPr id="15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7B3ACF33-F9FD-47DE-8CF9-DED2A886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6" name="05">
            <a:extLst xmlns:a="http://schemas.openxmlformats.org/drawingml/2006/main">
              <a:ext uri="{FF2B5EF4-FFF2-40B4-BE49-F238E27FC236}">
                <a16:creationId xmlns:a16="http://schemas.microsoft.com/office/drawing/2014/main" id="{8B365B05-0B48-41F1-918F-736DFFEB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05</a:t>
            </a:r>
          </a:p>
        </p:txBody>
      </p:sp>
      <p:sp>
        <p:nvSpPr>
          <p:cNvPr id="18" name="Обновлено 24 октября 2026">
            <a:extLst xmlns:a="http://schemas.openxmlformats.org/drawingml/2006/main">
              <a:ext uri="{FF2B5EF4-FFF2-40B4-BE49-F238E27FC236}">
                <a16:creationId xmlns:a16="http://schemas.microsoft.com/office/drawing/2014/main" id="{3A7F4B63-548F-4E63-9BA5-2BC54D3C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Обновлено 24 октября 2026</a:t>
            </a:r>
          </a:p>
        </p:txBody>
      </p:sp>
      <p:sp>
        <p:nvSpPr>
          <p:cNvPr id="19" name="Возраст аудитории 18+">
            <a:extLst xmlns:a="http://schemas.openxmlformats.org/drawingml/2006/main">
              <a:ext uri="{FF2B5EF4-FFF2-40B4-BE49-F238E27FC236}">
                <a16:creationId xmlns:a16="http://schemas.microsoft.com/office/drawing/2014/main" id="{CCBC2852-E4F0-4D2A-8FFB-7BC35CC6B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4525"/>
            <a:ext cx="5276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Возраст аудитории 18+</a:t>
            </a:r>
          </a:p>
        </p:txBody>
      </p:sp>
      <p:sp>
        <p:nvSpPr>
          <p:cNvPr id="20" name="≈67% в возрасте 25-44 лет">
            <a:extLst xmlns:a="http://schemas.openxmlformats.org/drawingml/2006/main">
              <a:ext uri="{FF2B5EF4-FFF2-40B4-BE49-F238E27FC236}">
                <a16:creationId xmlns:a16="http://schemas.microsoft.com/office/drawing/2014/main" id="{4AEBF961-F1C1-4CA4-AC73-3CA4240B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5276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20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≈67% в возрасте 25-44 лет</a:t>
            </a:r>
          </a:p>
        </p:txBody>
      </p:sp>
      <p:graphicFrame>
        <p:nvGraphicFramePr>
          <p:cNvPr id="21" name="Chart">
            <a:extLst xmlns:a="http://schemas.openxmlformats.org/drawingml/2006/main">
              <a:ext uri="{FF2B5EF4-FFF2-40B4-BE49-F238E27FC236}">
                <a16:creationId xmlns:a16="http://schemas.microsoft.com/office/drawing/2014/main" id="{6BB0481A-52A3-44AE-951F-F74D83163625}"/>
              </a:ext>
            </a:extLst>
          </p:cNvPr>
          <p:cNvGraphicFramePr/>
          <p:nvPr/>
        </p:nvGraphicFramePr>
        <p:xfrm>
          <a:off xmlns:a="http://schemas.openxmlformats.org/drawingml/2006/main" x="457200" y="2838450"/>
          <a:ext xmlns:a="http://schemas.openxmlformats.org/drawingml/2006/main" cx="5505450" cy="2381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409f6afdc974d81"/>
          </a:graphicData>
        </a:graphic>
      </p:graphicFrame>
      <p:sp>
        <p:nvSpPr>
          <p:cNvPr id="22" name="13-17 лет: ≈6% по YouTube и Instagram">
            <a:extLst xmlns:a="http://schemas.openxmlformats.org/drawingml/2006/main">
              <a:ext uri="{FF2B5EF4-FFF2-40B4-BE49-F238E27FC236}">
                <a16:creationId xmlns:a16="http://schemas.microsoft.com/office/drawing/2014/main" id="{75F2552D-27A3-49B5-B2F2-D755D381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531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4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13-17 лет: ≈6% по YouTube и Instagram</a:t>
            </a:r>
          </a:p>
        </p:txBody>
      </p:sp>
      <p:sp>
        <p:nvSpPr>
          <p:cNvPr id="23" name="От всей аудитории этих двух площадок">
            <a:extLst xmlns:a="http://schemas.openxmlformats.org/drawingml/2006/main">
              <a:ext uri="{FF2B5EF4-FFF2-40B4-BE49-F238E27FC236}">
                <a16:creationId xmlns:a16="http://schemas.microsoft.com/office/drawing/2014/main" id="{4648F783-64A9-4682-AB58-CA575F50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5314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От всей аудитории этих двух площадок</a:t>
            </a:r>
          </a:p>
        </p:txBody>
      </p:sp>
      <p:sp>
        <p:nvSpPr>
          <p:cNvPr id="24" name="География">
            <a:extLst xmlns:a="http://schemas.openxmlformats.org/drawingml/2006/main">
              <a:ext uri="{FF2B5EF4-FFF2-40B4-BE49-F238E27FC236}">
                <a16:creationId xmlns:a16="http://schemas.microsoft.com/office/drawing/2014/main" id="{DF3D0105-3249-451D-868B-78DA4AAF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914525"/>
            <a:ext cx="4895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02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География</a:t>
            </a:r>
          </a:p>
        </p:txBody>
      </p:sp>
      <p:sp>
        <p:nvSpPr>
          <p:cNvPr id="25" name="Россия">
            <a:extLst xmlns:a="http://schemas.openxmlformats.org/drawingml/2006/main">
              <a:ext uri="{FF2B5EF4-FFF2-40B4-BE49-F238E27FC236}">
                <a16:creationId xmlns:a16="http://schemas.microsoft.com/office/drawing/2014/main" id="{7EC01FE3-5B71-4E73-87FC-6778BC1C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466975"/>
            <a:ext cx="333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Россия</a:t>
            </a:r>
          </a:p>
        </p:txBody>
      </p:sp>
      <p:sp>
        <p:nvSpPr>
          <p:cNvPr id="26" name="≈25%">
            <a:extLst xmlns:a="http://schemas.openxmlformats.org/drawingml/2006/main">
              <a:ext uri="{FF2B5EF4-FFF2-40B4-BE49-F238E27FC236}">
                <a16:creationId xmlns:a16="http://schemas.microsoft.com/office/drawing/2014/main" id="{44A93BBF-B643-43E2-B8D2-2D9330A9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447925"/>
            <a:ext cx="13906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≈25%</a:t>
            </a:r>
          </a:p>
        </p:txBody>
      </p:sp>
      <p:sp>
        <p:nvSpPr>
          <p:cNvPr id="27" name="Казахстан">
            <a:extLst xmlns:a="http://schemas.openxmlformats.org/drawingml/2006/main">
              <a:ext uri="{FF2B5EF4-FFF2-40B4-BE49-F238E27FC236}">
                <a16:creationId xmlns:a16="http://schemas.microsoft.com/office/drawing/2014/main" id="{8AA8A43D-239D-45C7-A6B3-1D406ACB4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019425"/>
            <a:ext cx="333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Казахстан</a:t>
            </a:r>
          </a:p>
        </p:txBody>
      </p:sp>
      <p:sp>
        <p:nvSpPr>
          <p:cNvPr id="28" name="≈19%">
            <a:extLst xmlns:a="http://schemas.openxmlformats.org/drawingml/2006/main">
              <a:ext uri="{FF2B5EF4-FFF2-40B4-BE49-F238E27FC236}">
                <a16:creationId xmlns:a16="http://schemas.microsoft.com/office/drawing/2014/main" id="{6BAAD1A8-DFD2-4B8C-98B9-B3F03159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000375"/>
            <a:ext cx="13906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≈19%</a:t>
            </a:r>
          </a:p>
        </p:txBody>
      </p:sp>
      <p:sp>
        <p:nvSpPr>
          <p:cNvPr id="29" name="Украина">
            <a:extLst xmlns:a="http://schemas.openxmlformats.org/drawingml/2006/main">
              <a:ext uri="{FF2B5EF4-FFF2-40B4-BE49-F238E27FC236}">
                <a16:creationId xmlns:a16="http://schemas.microsoft.com/office/drawing/2014/main" id="{DB22D554-6EBA-4AFA-B0A6-01CDDC91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571875"/>
            <a:ext cx="333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Украина</a:t>
            </a:r>
          </a:p>
        </p:txBody>
      </p:sp>
      <p:sp>
        <p:nvSpPr>
          <p:cNvPr id="30" name="≈13%">
            <a:extLst xmlns:a="http://schemas.openxmlformats.org/drawingml/2006/main">
              <a:ext uri="{FF2B5EF4-FFF2-40B4-BE49-F238E27FC236}">
                <a16:creationId xmlns:a16="http://schemas.microsoft.com/office/drawing/2014/main" id="{533068CB-216A-4B8A-B15A-7D02F4EA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3552825"/>
            <a:ext cx="13906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def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≈13%</a:t>
            </a:r>
          </a:p>
        </p:txBody>
      </p:sp>
      <p:sp>
        <p:nvSpPr>
          <p:cNvPr id="31" name="Другие страны">
            <a:extLst xmlns:a="http://schemas.openxmlformats.org/drawingml/2006/main">
              <a:ext uri="{FF2B5EF4-FFF2-40B4-BE49-F238E27FC236}">
                <a16:creationId xmlns:a16="http://schemas.microsoft.com/office/drawing/2014/main" id="{73DE1415-6135-40FA-AB38-E1BD0BFA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124325"/>
            <a:ext cx="333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Другие страны</a:t>
            </a:r>
          </a:p>
        </p:txBody>
      </p:sp>
      <p:sp>
        <p:nvSpPr>
          <p:cNvPr id="32" name="≈43%">
            <a:extLst xmlns:a="http://schemas.openxmlformats.org/drawingml/2006/main">
              <a:ext uri="{FF2B5EF4-FFF2-40B4-BE49-F238E27FC236}">
                <a16:creationId xmlns:a16="http://schemas.microsoft.com/office/drawing/2014/main" id="{F992DEFC-8EB9-40E2-83F0-C9C85BFD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4105275"/>
            <a:ext cx="13906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def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2250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≈43%</a:t>
            </a:r>
          </a:p>
        </p:txBody>
      </p:sp>
      <p:sp>
        <p:nvSpPr>
          <p:cNvPr id="33" name="Во ВКонтакте по городам">
            <a:extLst xmlns:a="http://schemas.openxmlformats.org/drawingml/2006/main">
              <a:ext uri="{FF2B5EF4-FFF2-40B4-BE49-F238E27FC236}">
                <a16:creationId xmlns:a16="http://schemas.microsoft.com/office/drawing/2014/main" id="{AB362628-3113-4A66-9220-29FC42CE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81965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Во ВКонтакте по городам</a:t>
            </a:r>
          </a:p>
        </p:txBody>
      </p:sp>
      <p:sp>
        <p:nvSpPr>
          <p:cNvPr id="34" name="Москва 31%&#10;Санкт-Петербург 14,2%">
            <a:extLst xmlns:a="http://schemas.openxmlformats.org/drawingml/2006/main">
              <a:ext uri="{FF2B5EF4-FFF2-40B4-BE49-F238E27FC236}">
                <a16:creationId xmlns:a16="http://schemas.microsoft.com/office/drawing/2014/main" id="{5D42F67E-4796-467F-A4D0-0066A6E0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172075"/>
            <a:ext cx="4895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Москва 31%</a:t>
            </a:r>
          </a:p>
          <a:p xmlns:a="http://schemas.openxmlformats.org/drawingml/2006/main">
            <a:pPr algn="l">
              <a:def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5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Санкт-Петербург 14,2%</a:t>
            </a:r>
          </a:p>
        </p:txBody>
      </p:sp>
      <p:sp>
        <p:nvSpPr>
          <p:cNvPr id="35" name="Возраст 18+ и страны: среднее по YouTube, ">
            <a:extLst xmlns:a="http://schemas.openxmlformats.org/drawingml/2006/main">
              <a:ext uri="{FF2B5EF4-FFF2-40B4-BE49-F238E27FC236}">
                <a16:creationId xmlns:a16="http://schemas.microsoft.com/office/drawing/2014/main" id="{6EF4D768-0B06-4D46-9730-20919114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9347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Возраст 18+ и страны: среднее по YouTube, Instagram и TikTok. Доли взрослых пересчитаны до 100%.</a:t>
            </a:r>
          </a:p>
          <a:p xmlns:a="http://schemas.openxmlformats.org/drawingml/2006/main">
            <a:pPr algn="l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Площадки имеют равный вес. Возраст аккаунтов может отличаться от возраста зрителей при семейном просмотре.</a:t>
            </a:r>
          </a:p>
        </p:txBody>
      </p:sp>
    </p:spTree>
    <p:extLst>
      <p:ext uri="{BB962C8B-B14F-4D97-AF65-F5344CB8AC3E}">
        <p14:creationId xmlns:p14="http://schemas.microsoft.com/office/powerpoint/2010/main" val="433499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Состав аудитории">
            <a:extLst xmlns:a="http://schemas.openxmlformats.org/drawingml/2006/main">
              <a:ext uri="{FF2B5EF4-FFF2-40B4-BE49-F238E27FC236}">
                <a16:creationId xmlns:a16="http://schemas.microsoft.com/office/drawing/2014/main" id="{A306AA2E-A010-4D12-A00B-8B12787A9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Состав аудитории</a:t>
            </a:r>
          </a:p>
        </p:txBody>
      </p:sp>
      <p:sp>
        <p:nvSpPr>
          <p:cNvPr id="2" name="Расчётная оценка по четырём площадкам">
            <a:extLst xmlns:a="http://schemas.openxmlformats.org/drawingml/2006/main">
              <a:ext uri="{FF2B5EF4-FFF2-40B4-BE49-F238E27FC236}">
                <a16:creationId xmlns:a16="http://schemas.microsoft.com/office/drawing/2014/main" id="{75148823-5C7B-4512-9D7A-EA3E75A9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6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Среднее по YouTube, Instagram, TikTok и ВКонтакте</a:t>
            </a:r>
          </a:p>
        </p:txBody>
      </p:sp>
      <p:sp>
        <p:nvSpPr>
          <p:cNvPr id="4" name="Июль - октябрь&#10;2025">
            <a:extLst xmlns:a="http://schemas.openxmlformats.org/drawingml/2006/main">
              <a:ext uri="{FF2B5EF4-FFF2-40B4-BE49-F238E27FC236}">
                <a16:creationId xmlns:a16="http://schemas.microsoft.com/office/drawing/2014/main" id="{83D9C033-3BD4-43E7-9C19-5980C87B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81375"/>
            <a:ext cx="26098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Обновлено</a:t>
            </a:r>
          </a:p>
          <a:p xmlns:a="http://schemas.openxmlformats.org/drawingml/2006/main">
            <a:pPr algn="ctr">
              <a:buNone/>
              <a:def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24.10.2026</a:t>
            </a:r>
          </a:p>
        </p:txBody>
      </p:sp>
      <p:sp>
        <p:nvSpPr>
          <p:cNvPr id="5" name="52,4%">
            <a:extLst xmlns:a="http://schemas.openxmlformats.org/drawingml/2006/main">
              <a:ext uri="{FF2B5EF4-FFF2-40B4-BE49-F238E27FC236}">
                <a16:creationId xmlns:a16="http://schemas.microsoft.com/office/drawing/2014/main" id="{8812F115-20D3-4C07-84B3-295CE89AB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038350"/>
            <a:ext cx="5000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pPr>
            <a:r>
              <a:rPr sz="5625" b="1">
                <a:solidFill>
                  <a:srgbClr val="F73D78"/>
                </a:solidFill>
                <a:latin typeface="Geologica"/>
                <a:ea typeface="Geologica"/>
                <a:cs typeface="Geologica"/>
              </a:rPr>
              <a:t>51,6%</a:t>
            </a:r>
          </a:p>
        </p:txBody>
      </p:sp>
      <p:sp>
        <p:nvSpPr>
          <p:cNvPr id="6" name="Женщины">
            <a:extLst xmlns:a="http://schemas.openxmlformats.org/drawingml/2006/main">
              <a:ext uri="{FF2B5EF4-FFF2-40B4-BE49-F238E27FC236}">
                <a16:creationId xmlns:a16="http://schemas.microsoft.com/office/drawing/2014/main" id="{688063D9-3E88-4035-B0BF-E1CD1826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2943225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Женщины</a:t>
            </a:r>
          </a:p>
        </p:txBody>
      </p:sp>
      <p:sp>
        <p:nvSpPr>
          <p:cNvPr id="7" name="46,9%">
            <a:extLst xmlns:a="http://schemas.openxmlformats.org/drawingml/2006/main">
              <a:ext uri="{FF2B5EF4-FFF2-40B4-BE49-F238E27FC236}">
                <a16:creationId xmlns:a16="http://schemas.microsoft.com/office/drawing/2014/main" id="{D368D19B-2C4F-49D0-8DAB-D9F9C571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562350"/>
            <a:ext cx="5000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56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48,0%</a:t>
            </a:r>
          </a:p>
        </p:txBody>
      </p:sp>
      <p:sp>
        <p:nvSpPr>
          <p:cNvPr id="8" name="Мужчины">
            <a:extLst xmlns:a="http://schemas.openxmlformats.org/drawingml/2006/main">
              <a:ext uri="{FF2B5EF4-FFF2-40B4-BE49-F238E27FC236}">
                <a16:creationId xmlns:a16="http://schemas.microsoft.com/office/drawing/2014/main" id="{94FE5EC9-893D-40EE-961C-72F1CE9F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4467225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Мужчины</a:t>
            </a:r>
          </a:p>
        </p:txBody>
      </p:sp>
      <p:sp>
        <p:nvSpPr>
          <p:cNvPr id="9" name="0,7% без разбивки в источнике">
            <a:extLst xmlns:a="http://schemas.openxmlformats.org/drawingml/2006/main">
              <a:ext uri="{FF2B5EF4-FFF2-40B4-BE49-F238E27FC236}">
                <a16:creationId xmlns:a16="http://schemas.microsoft.com/office/drawing/2014/main" id="{FA455486-26B2-46B0-9500-78AE27A4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800" y="5162550"/>
            <a:ext cx="590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5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0,4%: другие категории и неуказанный пол</a:t>
            </a:r>
          </a:p>
        </p:txBody>
      </p:sp>
      <p:sp>
        <p:nvSpPr>
          <p:cNvPr id="10" name="Доли YouTube, ВКонтакте, Likee и TikTok вз">
            <a:extLst xmlns:a="http://schemas.openxmlformats.org/drawingml/2006/main">
              <a:ext uri="{FF2B5EF4-FFF2-40B4-BE49-F238E27FC236}">
                <a16:creationId xmlns:a16="http://schemas.microsoft.com/office/drawing/2014/main" id="{C1190EAC-DFDC-4EFC-9679-6B48D328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Площадки имеют равный вес. Это усреднённый портрет по доступным данным.</a:t>
            </a:r>
          </a:p>
          <a:p xmlns:a="http://schemas.openxmlformats.org/drawingml/2006/main">
            <a: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Периоды и типы аудитории различаются. Подробная методика: nanoboti.ru/mediakit/#audience</a:t>
            </a:r>
          </a:p>
        </p:txBody>
      </p:sp>
      <p:sp>
        <p:nvSpPr>
          <p:cNvPr id="11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3592343C-F564-4077-8E1C-46EE95DA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2" name="06">
            <a:extLst xmlns:a="http://schemas.openxmlformats.org/drawingml/2006/main">
              <a:ext uri="{FF2B5EF4-FFF2-40B4-BE49-F238E27FC236}">
                <a16:creationId xmlns:a16="http://schemas.microsoft.com/office/drawing/2014/main" id="{41F5D890-E3BB-4C8E-9093-149F2305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06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5C5D554F-817C-4338-AF4E-D744047F0CE3}"/>
              </a:ext>
            </a:extLst>
          </p:cNvPr>
          <p:cNvGraphicFramePr/>
          <p:nvPr/>
        </p:nvGraphicFramePr>
        <p:xfrm>
          <a:off xmlns:a="http://schemas.openxmlformats.org/drawingml/2006/main" x="619125" y="2009775"/>
          <a:ext xmlns:a="http://schemas.openxmlformats.org/drawingml/2006/main" cx="4229100" cy="3409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a4cb303c9634064"/>
          </a:graphicData>
        </a:graphic>
      </p:graphicFrame>
    </p:spTree>
    <p:extLst>
      <p:ext uri="{BB962C8B-B14F-4D97-AF65-F5344CB8AC3E}">
        <p14:creationId xmlns:p14="http://schemas.microsoft.com/office/powerpoint/2010/main" val="15361918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Одна вселенная, восемь каналов">
            <a:extLst xmlns:a="http://schemas.openxmlformats.org/drawingml/2006/main">
              <a:ext uri="{FF2B5EF4-FFF2-40B4-BE49-F238E27FC236}">
                <a16:creationId xmlns:a16="http://schemas.microsoft.com/office/drawing/2014/main" id="{FC35A8A8-D9AA-4C49-9771-55E58F96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Одна вселенная, восемь каналов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7B058-5A58-44DC-94E0-5C7CAF961D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3c9da217ba494a"/>
          <a:stretch xmlns:a="http://schemas.openxmlformats.org/drawingml/2006/main"/>
        </p:blipFill>
        <p:spPr>
          <a:xfrm xmlns:a="http://schemas.openxmlformats.org/drawingml/2006/main">
            <a:off x="609600" y="199072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ВКонтакте">
            <a:extLst xmlns:a="http://schemas.openxmlformats.org/drawingml/2006/main">
              <a:ext uri="{FF2B5EF4-FFF2-40B4-BE49-F238E27FC236}">
                <a16:creationId xmlns:a16="http://schemas.microsoft.com/office/drawing/2014/main" id="{C32D1483-0C6A-4CAB-A71E-F5A1FB5B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43200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2d9d3e9ef3c84671"/>
              </a:rPr>
              <a:t>ВКонтакте</a:t>
            </a:r>
          </a:p>
        </p:txBody>
      </p:sp>
      <p:sp>
        <p:nvSpPr>
          <p:cNvPr id="4" name="nanobotsmult">
            <a:extLst xmlns:a="http://schemas.openxmlformats.org/drawingml/2006/main">
              <a:ext uri="{FF2B5EF4-FFF2-40B4-BE49-F238E27FC236}">
                <a16:creationId xmlns:a16="http://schemas.microsoft.com/office/drawing/2014/main" id="{E6A7A3C7-3BCF-4C88-AAC9-9A2AD38A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9bd8889efcad43bf"/>
              </a:rPr>
              <a:t>nanobotsmult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1147E3-F258-464E-A4EE-F1E0CA7B4B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08bc9eebe9498d"/>
          <a:stretch xmlns:a="http://schemas.openxmlformats.org/drawingml/2006/main"/>
        </p:blipFill>
        <p:spPr>
          <a:xfrm xmlns:a="http://schemas.openxmlformats.org/drawingml/2006/main">
            <a:off x="3400425" y="199072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6" name="YouTube">
            <a:extLst xmlns:a="http://schemas.openxmlformats.org/drawingml/2006/main">
              <a:ext uri="{FF2B5EF4-FFF2-40B4-BE49-F238E27FC236}">
                <a16:creationId xmlns:a16="http://schemas.microsoft.com/office/drawing/2014/main" id="{7627C7C3-1F7B-4CFB-8E46-F778644F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2743200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041e52ffc0b149eb"/>
              </a:rPr>
              <a:t>YouTube</a:t>
            </a:r>
          </a:p>
        </p:txBody>
      </p:sp>
      <p:sp>
        <p:nvSpPr>
          <p:cNvPr id="7" name="@nanobots_mult">
            <a:extLst xmlns:a="http://schemas.openxmlformats.org/drawingml/2006/main">
              <a:ext uri="{FF2B5EF4-FFF2-40B4-BE49-F238E27FC236}">
                <a16:creationId xmlns:a16="http://schemas.microsoft.com/office/drawing/2014/main" id="{B63A1CFB-DE95-4980-9A4F-7EB76605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219450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3424e24640674c71"/>
              </a:rPr>
              <a:t>@nanobots_mult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6F712A-A584-4A2E-911D-EA04992C97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b143204ff4229"/>
          <a:stretch xmlns:a="http://schemas.openxmlformats.org/drawingml/2006/main"/>
        </p:blipFill>
        <p:spPr>
          <a:xfrm xmlns:a="http://schemas.openxmlformats.org/drawingml/2006/main">
            <a:off x="6191250" y="199072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9" name="Rutube">
            <a:extLst xmlns:a="http://schemas.openxmlformats.org/drawingml/2006/main">
              <a:ext uri="{FF2B5EF4-FFF2-40B4-BE49-F238E27FC236}">
                <a16:creationId xmlns:a16="http://schemas.microsoft.com/office/drawing/2014/main" id="{993CB57B-40E6-416E-B8E5-4216F8CB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43200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aff32a21e8f54e84"/>
              </a:rPr>
              <a:t>Rutube</a:t>
            </a:r>
          </a:p>
        </p:txBody>
      </p:sp>
      <p:sp>
        <p:nvSpPr>
          <p:cNvPr id="10" name="Канал НАНОБОТОВ">
            <a:extLst xmlns:a="http://schemas.openxmlformats.org/drawingml/2006/main">
              <a:ext uri="{FF2B5EF4-FFF2-40B4-BE49-F238E27FC236}">
                <a16:creationId xmlns:a16="http://schemas.microsoft.com/office/drawing/2014/main" id="{FF14DCED-0AFF-40DD-97B3-844CEDCB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19450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0c4f32ea4e054a7c"/>
              </a:rPr>
              <a:t>Канал НАНОБОТОВ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71FC6E-28B8-4170-929A-FAAC4D4825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32a23a5274545"/>
          <a:stretch xmlns:a="http://schemas.openxmlformats.org/drawingml/2006/main"/>
        </p:blipFill>
        <p:spPr>
          <a:xfrm xmlns:a="http://schemas.openxmlformats.org/drawingml/2006/main">
            <a:off x="8982075" y="199072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12" name="TikTok">
            <a:extLst xmlns:a="http://schemas.openxmlformats.org/drawingml/2006/main">
              <a:ext uri="{FF2B5EF4-FFF2-40B4-BE49-F238E27FC236}">
                <a16:creationId xmlns:a16="http://schemas.microsoft.com/office/drawing/2014/main" id="{74C7596C-BDF8-4402-B5E5-E6E0DE3C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743200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d91d5bca537e4779"/>
              </a:rPr>
              <a:t>TikTok</a:t>
            </a:r>
          </a:p>
        </p:txBody>
      </p:sp>
      <p:sp>
        <p:nvSpPr>
          <p:cNvPr id="13" name="@nanobots_mult1">
            <a:extLst xmlns:a="http://schemas.openxmlformats.org/drawingml/2006/main">
              <a:ext uri="{FF2B5EF4-FFF2-40B4-BE49-F238E27FC236}">
                <a16:creationId xmlns:a16="http://schemas.microsoft.com/office/drawing/2014/main" id="{5150177F-3C84-4ED1-8D02-8A6B77EC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219450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fae9ecf0aa2244ed"/>
              </a:rPr>
              <a:t>@nanobots_mult1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BE9E59-66C5-480E-86A8-7C51192395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0349e33b0a4159"/>
          <a:stretch xmlns:a="http://schemas.openxmlformats.org/drawingml/2006/main"/>
        </p:blipFill>
        <p:spPr>
          <a:xfrm xmlns:a="http://schemas.openxmlformats.org/drawingml/2006/main">
            <a:off x="609600" y="401955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15" name="Likee">
            <a:extLst xmlns:a="http://schemas.openxmlformats.org/drawingml/2006/main">
              <a:ext uri="{FF2B5EF4-FFF2-40B4-BE49-F238E27FC236}">
                <a16:creationId xmlns:a16="http://schemas.microsoft.com/office/drawing/2014/main" id="{EA0D3640-3B34-4505-A4D7-ED7BF7E9C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0d0c5a7bd0624829"/>
              </a:rPr>
              <a:t>Likee</a:t>
            </a:r>
          </a:p>
        </p:txBody>
      </p:sp>
      <p:sp>
        <p:nvSpPr>
          <p:cNvPr id="16" name="Канал НАНОБОТОВ">
            <a:extLst xmlns:a="http://schemas.openxmlformats.org/drawingml/2006/main">
              <a:ext uri="{FF2B5EF4-FFF2-40B4-BE49-F238E27FC236}">
                <a16:creationId xmlns:a16="http://schemas.microsoft.com/office/drawing/2014/main" id="{8DAE5A83-C7FF-4A5F-A855-23CA198E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8275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9d266d785a584301"/>
              </a:rPr>
              <a:t>Канал НАНОБОТОВ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7A4BB-C81C-4E8C-9CB6-AC56E1F4FB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cff0f9c5b34f5e"/>
          <a:stretch xmlns:a="http://schemas.openxmlformats.org/drawingml/2006/main"/>
        </p:blipFill>
        <p:spPr>
          <a:xfrm xmlns:a="http://schemas.openxmlformats.org/drawingml/2006/main">
            <a:off x="3400425" y="4027223"/>
            <a:ext cx="552450" cy="537104"/>
          </a:xfrm>
          <a:prstGeom xmlns:a="http://schemas.openxmlformats.org/drawingml/2006/main" prst="rect">
            <a:avLst/>
          </a:prstGeom>
        </p:spPr>
      </p:pic>
      <p:sp>
        <p:nvSpPr>
          <p:cNvPr id="18" name="Yappy">
            <a:extLst xmlns:a="http://schemas.openxmlformats.org/drawingml/2006/main">
              <a:ext uri="{FF2B5EF4-FFF2-40B4-BE49-F238E27FC236}">
                <a16:creationId xmlns:a16="http://schemas.microsoft.com/office/drawing/2014/main" id="{08ADB5FD-608F-4FE5-8C74-4CC0AB54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72025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3d937652fa32444b"/>
              </a:rPr>
              <a:t>Yappy</a:t>
            </a:r>
          </a:p>
        </p:txBody>
      </p:sp>
      <p:sp>
        <p:nvSpPr>
          <p:cNvPr id="19" name="nanobots_mult">
            <a:extLst xmlns:a="http://schemas.openxmlformats.org/drawingml/2006/main">
              <a:ext uri="{FF2B5EF4-FFF2-40B4-BE49-F238E27FC236}">
                <a16:creationId xmlns:a16="http://schemas.microsoft.com/office/drawing/2014/main" id="{176B398C-B6F5-42E4-AFAC-D167F966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5248275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4b4814dbdc5c495c"/>
              </a:rPr>
              <a:t>nanobots_mult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1FF74A-DBBB-4EC6-9B2F-B9D4D8F485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b2655049a34176"/>
          <a:stretch xmlns:a="http://schemas.openxmlformats.org/drawingml/2006/main"/>
        </p:blipFill>
        <p:spPr>
          <a:xfrm xmlns:a="http://schemas.openxmlformats.org/drawingml/2006/main">
            <a:off x="6191250" y="401955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21" name="MAX">
            <a:extLst xmlns:a="http://schemas.openxmlformats.org/drawingml/2006/main">
              <a:ext uri="{FF2B5EF4-FFF2-40B4-BE49-F238E27FC236}">
                <a16:creationId xmlns:a16="http://schemas.microsoft.com/office/drawing/2014/main" id="{7EEEC7C2-A6D7-4CAA-9813-1ACAF453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72025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03b0f270397445dc"/>
              </a:rPr>
              <a:t>MAX</a:t>
            </a:r>
          </a:p>
        </p:txBody>
      </p:sp>
      <p:sp>
        <p:nvSpPr>
          <p:cNvPr id="22" name="Канал НАНОБОТОВ">
            <a:extLst xmlns:a="http://schemas.openxmlformats.org/drawingml/2006/main">
              <a:ext uri="{FF2B5EF4-FFF2-40B4-BE49-F238E27FC236}">
                <a16:creationId xmlns:a16="http://schemas.microsoft.com/office/drawing/2014/main" id="{9115BA61-E762-472E-A3C0-FD4D0755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48275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c0c1e89f99714549"/>
              </a:rPr>
              <a:t>Канал НАНОБОТОВ</a:t>
            </a:r>
          </a:p>
        </p:txBody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DBB579-A876-48C7-8FA9-2B3CE79E8E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57794363f4cea"/>
          <a:stretch xmlns:a="http://schemas.openxmlformats.org/drawingml/2006/main"/>
        </p:blipFill>
        <p:spPr>
          <a:xfrm xmlns:a="http://schemas.openxmlformats.org/drawingml/2006/main">
            <a:off x="8982075" y="401955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24" name="Telegram">
            <a:extLst xmlns:a="http://schemas.openxmlformats.org/drawingml/2006/main">
              <a:ext uri="{FF2B5EF4-FFF2-40B4-BE49-F238E27FC236}">
                <a16:creationId xmlns:a16="http://schemas.microsoft.com/office/drawing/2014/main" id="{79E083C1-34F1-4C80-812A-FD19D8B6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772025"/>
            <a:ext cx="25431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36f58d70cce64951"/>
              </a:rPr>
              <a:t>Telegram</a:t>
            </a:r>
          </a:p>
        </p:txBody>
      </p:sp>
      <p:sp>
        <p:nvSpPr>
          <p:cNvPr id="25" name="@nanobots_mult">
            <a:extLst xmlns:a="http://schemas.openxmlformats.org/drawingml/2006/main">
              <a:ext uri="{FF2B5EF4-FFF2-40B4-BE49-F238E27FC236}">
                <a16:creationId xmlns:a16="http://schemas.microsoft.com/office/drawing/2014/main" id="{ECDCCD98-0EA2-4032-8160-9512CE07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5248275"/>
            <a:ext cx="25431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aef1c352aea74e9e"/>
              </a:rPr>
              <a:t>@nanobots_mult</a:t>
            </a:r>
          </a:p>
        </p:txBody>
      </p:sp>
      <p:sp>
        <p:nvSpPr>
          <p:cNvPr id="26" name="Названия площадок и адреса каналов открыва">
            <a:extLst xmlns:a="http://schemas.openxmlformats.org/drawingml/2006/main">
              <a:ext uri="{FF2B5EF4-FFF2-40B4-BE49-F238E27FC236}">
                <a16:creationId xmlns:a16="http://schemas.microsoft.com/office/drawing/2014/main" id="{E3A63E43-7C14-49A5-A91E-EFEB3BB0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Названия площадок и адреса каналов открываются по нажатию</a:t>
            </a:r>
          </a:p>
        </p:txBody>
      </p:sp>
      <p:sp>
        <p:nvSpPr>
          <p:cNvPr id="27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81CD51EC-0DF6-4A38-A1CD-220DE7F3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28" name="07">
            <a:extLst xmlns:a="http://schemas.openxmlformats.org/drawingml/2006/main">
              <a:ext uri="{FF2B5EF4-FFF2-40B4-BE49-F238E27FC236}">
                <a16:creationId xmlns:a16="http://schemas.microsoft.com/office/drawing/2014/main" id="{1EFD1D08-53F2-4B66-9314-5999262B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274915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E454BD-6C27-497C-B2D5-57B1A378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291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DFF"/>
          </a:solidFill>
          <a:ln xmlns:a="http://schemas.openxmlformats.org/drawingml/2006/main" w="0">
            <a:noFill/>
          </a:ln>
        </p:spPr>
      </p:sp>
      <p:sp>
        <p:nvSpPr>
          <p:cNvPr id="2" name="СОТРУДНИЧЕСТВО / 01">
            <a:extLst xmlns:a="http://schemas.openxmlformats.org/drawingml/2006/main">
              <a:ext uri="{FF2B5EF4-FFF2-40B4-BE49-F238E27FC236}">
                <a16:creationId xmlns:a16="http://schemas.microsoft.com/office/drawing/2014/main" id="{258246F7-825C-439B-B00D-6D142B31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"/>
            <a:ext cx="3743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СОТРУДНИЧЕСТВО / 01</a:t>
            </a:r>
          </a:p>
        </p:txBody>
      </p:sp>
      <p:sp>
        <p:nvSpPr>
          <p:cNvPr id="3" name="Бренд внутри&#10;истории">
            <a:extLst xmlns:a="http://schemas.openxmlformats.org/drawingml/2006/main">
              <a:ext uri="{FF2B5EF4-FFF2-40B4-BE49-F238E27FC236}">
                <a16:creationId xmlns:a16="http://schemas.microsoft.com/office/drawing/2014/main" id="{643B0DBE-9FFE-49D9-B275-E1AB2CD9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38671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Бренд внутри</a:t>
            </a:r>
          </a:p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истории</a:t>
            </a:r>
          </a:p>
        </p:txBody>
      </p:sp>
      <p:sp>
        <p:nvSpPr>
          <p:cNvPr id="4" name="Упоминания бренда в сюжете, появление прод">
            <a:extLst xmlns:a="http://schemas.openxmlformats.org/drawingml/2006/main">
              <a:ext uri="{FF2B5EF4-FFF2-40B4-BE49-F238E27FC236}">
                <a16:creationId xmlns:a16="http://schemas.microsoft.com/office/drawing/2014/main" id="{591BCB33-D057-43F9-B3C3-7300DE56A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36671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Упоминания бренда в сюжете, появление продукта в кадре и совместные спецвыпуски. Находим естественную роль бренда в приключении.</a:t>
            </a:r>
          </a:p>
        </p:txBody>
      </p:sp>
      <p:sp>
        <p:nvSpPr>
          <p:cNvPr id="5" name="Сроки">
            <a:extLst xmlns:a="http://schemas.openxmlformats.org/drawingml/2006/main">
              <a:ext uri="{FF2B5EF4-FFF2-40B4-BE49-F238E27FC236}">
                <a16:creationId xmlns:a16="http://schemas.microsoft.com/office/drawing/2014/main" id="{B75788B5-6701-4BCE-9B91-3EAA81DA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Сроки</a:t>
            </a:r>
          </a:p>
        </p:txBody>
      </p:sp>
      <p:sp>
        <p:nvSpPr>
          <p:cNvPr id="6" name="От одной недели">
            <a:extLst xmlns:a="http://schemas.openxmlformats.org/drawingml/2006/main">
              <a:ext uri="{FF2B5EF4-FFF2-40B4-BE49-F238E27FC236}">
                <a16:creationId xmlns:a16="http://schemas.microsoft.com/office/drawing/2014/main" id="{F8B2B9BB-401F-419F-9A8E-B910FFFB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667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От одной недели</a:t>
            </a:r>
          </a:p>
        </p:txBody>
      </p:sp>
      <p:sp>
        <p:nvSpPr>
          <p:cNvPr id="7" name="Стоимость рассчитываем под задачу">
            <a:extLst xmlns:a="http://schemas.openxmlformats.org/drawingml/2006/main">
              <a:ext uri="{FF2B5EF4-FFF2-40B4-BE49-F238E27FC236}">
                <a16:creationId xmlns:a16="http://schemas.microsoft.com/office/drawing/2014/main" id="{22E35A15-83C8-495A-B479-7AD406AC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Стоимость рассчитываем под задачу</a:t>
            </a:r>
          </a:p>
        </p:txBody>
      </p:sp>
      <p:sp>
        <p:nvSpPr>
          <p:cNvPr id="8" name="Берём на себя">
            <a:extLst xmlns:a="http://schemas.openxmlformats.org/drawingml/2006/main">
              <a:ext uri="{FF2B5EF4-FFF2-40B4-BE49-F238E27FC236}">
                <a16:creationId xmlns:a16="http://schemas.microsoft.com/office/drawing/2014/main" id="{3FDBC940-F0E6-4EF0-8822-56C4C66C3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628650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Берём на себя</a:t>
            </a:r>
          </a:p>
        </p:txBody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C3309F0D-3DD2-4888-843A-8E6C0834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5906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01</a:t>
            </a:r>
          </a:p>
        </p:txBody>
      </p:sp>
      <p:sp>
        <p:nvSpPr>
          <p:cNvPr id="10" name="Разработка идеи и сценария">
            <a:extLst xmlns:a="http://schemas.openxmlformats.org/drawingml/2006/main">
              <a:ext uri="{FF2B5EF4-FFF2-40B4-BE49-F238E27FC236}">
                <a16:creationId xmlns:a16="http://schemas.microsoft.com/office/drawing/2014/main" id="{E8045A27-F9E6-42B5-BD0F-39DB5DBC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15906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Разработка идеи и сценария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2E80EB12-7FBE-4951-9C37-BD323FF7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  <p:sp>
        <p:nvSpPr>
          <p:cNvPr id="12" name="Производство анимационного ролика">
            <a:extLst xmlns:a="http://schemas.openxmlformats.org/drawingml/2006/main">
              <a:ext uri="{FF2B5EF4-FFF2-40B4-BE49-F238E27FC236}">
                <a16:creationId xmlns:a16="http://schemas.microsoft.com/office/drawing/2014/main" id="{ED628759-C10B-4705-9DC7-91A386DD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3717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Производство анимационного ролика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8D05DC1C-DBCA-4EB8-AE0F-ED0B1E21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1527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  <p:sp>
        <p:nvSpPr>
          <p:cNvPr id="14" name="Научная и медицинская проверка">
            <a:extLst xmlns:a="http://schemas.openxmlformats.org/drawingml/2006/main">
              <a:ext uri="{FF2B5EF4-FFF2-40B4-BE49-F238E27FC236}">
                <a16:creationId xmlns:a16="http://schemas.microsoft.com/office/drawing/2014/main" id="{A3ABE422-45B7-4B93-AEE4-1258E434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1527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Научная и медицинская проверка</a:t>
            </a:r>
          </a:p>
        </p:txBody>
      </p:sp>
      <p:sp>
        <p:nvSpPr>
          <p:cNvPr id="15" name="04">
            <a:extLst xmlns:a="http://schemas.openxmlformats.org/drawingml/2006/main">
              <a:ext uri="{FF2B5EF4-FFF2-40B4-BE49-F238E27FC236}">
                <a16:creationId xmlns:a16="http://schemas.microsoft.com/office/drawing/2014/main" id="{008D79C9-C61D-4BA4-BCE0-5DDA798B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338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04</a:t>
            </a:r>
          </a:p>
        </p:txBody>
      </p:sp>
      <p:sp>
        <p:nvSpPr>
          <p:cNvPr id="16" name="Адаптация под нужные площадки">
            <a:extLst xmlns:a="http://schemas.openxmlformats.org/drawingml/2006/main">
              <a:ext uri="{FF2B5EF4-FFF2-40B4-BE49-F238E27FC236}">
                <a16:creationId xmlns:a16="http://schemas.microsoft.com/office/drawing/2014/main" id="{4F49B570-8232-410C-8978-ED52ED7F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9338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Адаптация под нужные площадки</a:t>
            </a:r>
          </a:p>
        </p:txBody>
      </p:sp>
      <p:sp>
        <p:nvSpPr>
          <p:cNvPr id="17" name="05">
            <a:extLst xmlns:a="http://schemas.openxmlformats.org/drawingml/2006/main">
              <a:ext uri="{FF2B5EF4-FFF2-40B4-BE49-F238E27FC236}">
                <a16:creationId xmlns:a16="http://schemas.microsoft.com/office/drawing/2014/main" id="{A41B95FA-69D5-4894-9F9E-1FB7C2A9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7148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05</a:t>
            </a:r>
          </a:p>
        </p:txBody>
      </p:sp>
      <p:sp>
        <p:nvSpPr>
          <p:cNvPr id="18" name="Публикация и итоговая статистика">
            <a:extLst xmlns:a="http://schemas.openxmlformats.org/drawingml/2006/main">
              <a:ext uri="{FF2B5EF4-FFF2-40B4-BE49-F238E27FC236}">
                <a16:creationId xmlns:a16="http://schemas.microsoft.com/office/drawing/2014/main" id="{4A661B97-546C-4777-A2F5-9242EF13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47148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Публикация и итоговая статистика</a:t>
            </a:r>
          </a:p>
        </p:txBody>
      </p:sp>
      <p:sp>
        <p:nvSpPr>
          <p:cNvPr id="19" name="Объём работ, бюджет и показатели согласуем">
            <a:extLst xmlns:a="http://schemas.openxmlformats.org/drawingml/2006/main">
              <a:ext uri="{FF2B5EF4-FFF2-40B4-BE49-F238E27FC236}">
                <a16:creationId xmlns:a16="http://schemas.microsoft.com/office/drawing/2014/main" id="{1D754C1A-B7AF-4919-9B12-6D1AE9A3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953125"/>
            <a:ext cx="6076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Объём работ, бюджет и показатели согласуем до запуска</a:t>
            </a:r>
          </a:p>
        </p:txBody>
      </p:sp>
      <p:sp>
        <p:nvSpPr>
          <p:cNvPr id="20" name="08">
            <a:extLst xmlns:a="http://schemas.openxmlformats.org/drawingml/2006/main">
              <a:ext uri="{FF2B5EF4-FFF2-40B4-BE49-F238E27FC236}">
                <a16:creationId xmlns:a16="http://schemas.microsoft.com/office/drawing/2014/main" id="{61E02AE5-A103-41AB-8E0C-822B3B420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708511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5771A-D587-4ECF-BE9F-AECFC14F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291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F4EE"/>
          </a:solidFill>
          <a:ln xmlns:a="http://schemas.openxmlformats.org/drawingml/2006/main" w="0">
            <a:noFill/>
          </a:ln>
        </p:spPr>
      </p:sp>
      <p:sp>
        <p:nvSpPr>
          <p:cNvPr id="2" name="СОТРУДНИЧЕСТВО / 02">
            <a:extLst xmlns:a="http://schemas.openxmlformats.org/drawingml/2006/main">
              <a:ext uri="{FF2B5EF4-FFF2-40B4-BE49-F238E27FC236}">
                <a16:creationId xmlns:a16="http://schemas.microsoft.com/office/drawing/2014/main" id="{2BD3FB79-A8BE-4FC0-BB1A-D520DA04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"/>
            <a:ext cx="3743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СОТРУДНИЧЕСТВО / 02</a:t>
            </a:r>
          </a:p>
        </p:txBody>
      </p:sp>
      <p:sp>
        <p:nvSpPr>
          <p:cNvPr id="3" name="Образовательные&#10;проекты">
            <a:extLst xmlns:a="http://schemas.openxmlformats.org/drawingml/2006/main">
              <a:ext uri="{FF2B5EF4-FFF2-40B4-BE49-F238E27FC236}">
                <a16:creationId xmlns:a16="http://schemas.microsoft.com/office/drawing/2014/main" id="{67A46481-810B-46EE-B26B-9DC99543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38671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Образовательные</a:t>
            </a:r>
          </a:p>
          <a:p xmlns:a="http://schemas.openxmlformats.org/drawingml/2006/main">
            <a:pPr>
              <a:buNone/>
              <a:def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8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проекты</a:t>
            </a:r>
          </a:p>
        </p:txBody>
      </p:sp>
      <p:sp>
        <p:nvSpPr>
          <p:cNvPr id="4" name="Совместные уроки, мастер-классы и ролики д">
            <a:extLst xmlns:a="http://schemas.openxmlformats.org/drawingml/2006/main">
              <a:ext uri="{FF2B5EF4-FFF2-40B4-BE49-F238E27FC236}">
                <a16:creationId xmlns:a16="http://schemas.microsoft.com/office/drawing/2014/main" id="{509B81B9-D5CE-44F8-B881-B60ED1852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36671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Совместные уроки, мастер-классы и ролики для клиник, школ и городских фестивалей. Создаём проект под аудиторию партнёра.</a:t>
            </a:r>
          </a:p>
        </p:txBody>
      </p:sp>
      <p:sp>
        <p:nvSpPr>
          <p:cNvPr id="5" name="Сроки">
            <a:extLst xmlns:a="http://schemas.openxmlformats.org/drawingml/2006/main">
              <a:ext uri="{FF2B5EF4-FFF2-40B4-BE49-F238E27FC236}">
                <a16:creationId xmlns:a16="http://schemas.microsoft.com/office/drawing/2014/main" id="{B7AD9130-5704-451B-9F91-A837E626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Сроки</a:t>
            </a:r>
          </a:p>
        </p:txBody>
      </p:sp>
      <p:sp>
        <p:nvSpPr>
          <p:cNvPr id="6" name="1,5 месяца&#10;после согласования">
            <a:extLst xmlns:a="http://schemas.openxmlformats.org/drawingml/2006/main">
              <a:ext uri="{FF2B5EF4-FFF2-40B4-BE49-F238E27FC236}">
                <a16:creationId xmlns:a16="http://schemas.microsoft.com/office/drawing/2014/main" id="{BE1F3203-658B-49C8-AF5E-A681976D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667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1,5 месяца</a:t>
            </a:r>
          </a:p>
          <a:p xmlns:a="http://schemas.openxmlformats.org/drawingml/2006/main">
            <a: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после согласования</a:t>
            </a:r>
          </a:p>
        </p:txBody>
      </p:sp>
      <p:sp>
        <p:nvSpPr>
          <p:cNvPr id="7" name="Стоимость рассчитываем под задачу">
            <a:extLst xmlns:a="http://schemas.openxmlformats.org/drawingml/2006/main">
              <a:ext uri="{FF2B5EF4-FFF2-40B4-BE49-F238E27FC236}">
                <a16:creationId xmlns:a16="http://schemas.microsoft.com/office/drawing/2014/main" id="{3D7A0C34-DB5D-4FA0-BC6E-5E46A88F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Стоимость рассчитываем под задачу</a:t>
            </a:r>
          </a:p>
        </p:txBody>
      </p:sp>
      <p:sp>
        <p:nvSpPr>
          <p:cNvPr id="8" name="Берём на себя">
            <a:extLst xmlns:a="http://schemas.openxmlformats.org/drawingml/2006/main">
              <a:ext uri="{FF2B5EF4-FFF2-40B4-BE49-F238E27FC236}">
                <a16:creationId xmlns:a16="http://schemas.microsoft.com/office/drawing/2014/main" id="{839EC5B6-B67E-440D-8FBF-55B433CE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628650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Берём на себя</a:t>
            </a:r>
          </a:p>
        </p:txBody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952FDCE6-377A-4AF2-9FEE-7AF0A1F2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5906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01</a:t>
            </a:r>
          </a:p>
        </p:txBody>
      </p:sp>
      <p:sp>
        <p:nvSpPr>
          <p:cNvPr id="10" name="Концепция, тема и механика проекта">
            <a:extLst xmlns:a="http://schemas.openxmlformats.org/drawingml/2006/main">
              <a:ext uri="{FF2B5EF4-FFF2-40B4-BE49-F238E27FC236}">
                <a16:creationId xmlns:a16="http://schemas.microsoft.com/office/drawing/2014/main" id="{E57EADC3-FC90-450D-9A01-66A3AE2F4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15906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Концепция, тема и механика проекта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6C05946C-CE12-4259-B0A4-CA525576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  <p:sp>
        <p:nvSpPr>
          <p:cNvPr id="12" name="Сценарии, видео, задания и материалы">
            <a:extLst xmlns:a="http://schemas.openxmlformats.org/drawingml/2006/main">
              <a:ext uri="{FF2B5EF4-FFF2-40B4-BE49-F238E27FC236}">
                <a16:creationId xmlns:a16="http://schemas.microsoft.com/office/drawing/2014/main" id="{5915CEC4-79EF-464D-BBBA-E3E29BB8E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3717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Сценарии, видео, задания и материалы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B5590FDD-64BC-4053-B84D-4B0A7D8D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1527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  <p:sp>
        <p:nvSpPr>
          <p:cNvPr id="14" name="Проверка научной и медицинской корректност">
            <a:extLst xmlns:a="http://schemas.openxmlformats.org/drawingml/2006/main">
              <a:ext uri="{FF2B5EF4-FFF2-40B4-BE49-F238E27FC236}">
                <a16:creationId xmlns:a16="http://schemas.microsoft.com/office/drawing/2014/main" id="{FEC56E0F-2855-42B7-AAE2-73FEF2CF1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1527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Проверка научной и медицинской корректности</a:t>
            </a:r>
          </a:p>
        </p:txBody>
      </p:sp>
      <p:sp>
        <p:nvSpPr>
          <p:cNvPr id="15" name="04">
            <a:extLst xmlns:a="http://schemas.openxmlformats.org/drawingml/2006/main">
              <a:ext uri="{FF2B5EF4-FFF2-40B4-BE49-F238E27FC236}">
                <a16:creationId xmlns:a16="http://schemas.microsoft.com/office/drawing/2014/main" id="{8E117FD7-03A8-40EF-9F4A-5038D9E2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338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04</a:t>
            </a:r>
          </a:p>
        </p:txBody>
      </p:sp>
      <p:sp>
        <p:nvSpPr>
          <p:cNvPr id="16" name="Поддержка запуска на площадке">
            <a:extLst xmlns:a="http://schemas.openxmlformats.org/drawingml/2006/main">
              <a:ext uri="{FF2B5EF4-FFF2-40B4-BE49-F238E27FC236}">
                <a16:creationId xmlns:a16="http://schemas.microsoft.com/office/drawing/2014/main" id="{8FB31E1B-273F-4D3C-BCD1-89EC6AAAA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9338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Поддержка запуска на площадке</a:t>
            </a:r>
          </a:p>
        </p:txBody>
      </p:sp>
      <p:sp>
        <p:nvSpPr>
          <p:cNvPr id="17" name="05">
            <a:extLst xmlns:a="http://schemas.openxmlformats.org/drawingml/2006/main">
              <a:ext uri="{FF2B5EF4-FFF2-40B4-BE49-F238E27FC236}">
                <a16:creationId xmlns:a16="http://schemas.microsoft.com/office/drawing/2014/main" id="{C47CB1B2-DF33-404E-BCC8-57DFFCE9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7148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05</a:t>
            </a:r>
          </a:p>
        </p:txBody>
      </p:sp>
      <p:sp>
        <p:nvSpPr>
          <p:cNvPr id="18" name="Фото, видео, обратная связь и итоговый отч">
            <a:extLst xmlns:a="http://schemas.openxmlformats.org/drawingml/2006/main">
              <a:ext uri="{FF2B5EF4-FFF2-40B4-BE49-F238E27FC236}">
                <a16:creationId xmlns:a16="http://schemas.microsoft.com/office/drawing/2014/main" id="{BD861A0E-CB42-4242-86DF-F51A2192D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47148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Фото, видео, обратная связь и итоговый отчёт</a:t>
            </a:r>
          </a:p>
        </p:txBody>
      </p:sp>
      <p:sp>
        <p:nvSpPr>
          <p:cNvPr id="19" name="Объём работ, бюджет и показатели согласуем">
            <a:extLst xmlns:a="http://schemas.openxmlformats.org/drawingml/2006/main">
              <a:ext uri="{FF2B5EF4-FFF2-40B4-BE49-F238E27FC236}">
                <a16:creationId xmlns:a16="http://schemas.microsoft.com/office/drawing/2014/main" id="{A58695A9-BAAD-458D-AF8A-3A39E3E6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953125"/>
            <a:ext cx="6076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Объём работ, бюджет и показатели согласуем до запуска</a:t>
            </a:r>
          </a:p>
        </p:txBody>
      </p:sp>
      <p:sp>
        <p:nvSpPr>
          <p:cNvPr id="20" name="09">
            <a:extLst xmlns:a="http://schemas.openxmlformats.org/drawingml/2006/main">
              <a:ext uri="{FF2B5EF4-FFF2-40B4-BE49-F238E27FC236}">
                <a16:creationId xmlns:a16="http://schemas.microsoft.com/office/drawing/2014/main" id="{8C8549E6-F083-4879-B48E-75EE616F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531447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40FE1C-AD59-4E39-9A96-5DE01A6F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291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0"/>
          </a:solidFill>
          <a:ln xmlns:a="http://schemas.openxmlformats.org/drawingml/2006/main" w="0">
            <a:noFill/>
          </a:ln>
        </p:spPr>
      </p:sp>
      <p:sp>
        <p:nvSpPr>
          <p:cNvPr id="2" name="СОТРУДНИЧЕСТВО / 03">
            <a:extLst xmlns:a="http://schemas.openxmlformats.org/drawingml/2006/main">
              <a:ext uri="{FF2B5EF4-FFF2-40B4-BE49-F238E27FC236}">
                <a16:creationId xmlns:a16="http://schemas.microsoft.com/office/drawing/2014/main" id="{E0DEA020-0C83-49C8-9829-4B75BA83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"/>
            <a:ext cx="3743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СОТРУДНИЧЕСТВО / 03</a:t>
            </a:r>
          </a:p>
        </p:txBody>
      </p:sp>
      <p:sp>
        <p:nvSpPr>
          <p:cNvPr id="3" name="Лицензирование&#10;и товары&#10;с героями">
            <a:extLst xmlns:a="http://schemas.openxmlformats.org/drawingml/2006/main">
              <a:ext uri="{FF2B5EF4-FFF2-40B4-BE49-F238E27FC236}">
                <a16:creationId xmlns:a16="http://schemas.microsoft.com/office/drawing/2014/main" id="{A9A86039-E624-42F1-BEF2-7FCEBFA6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38671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Лицензирование</a:t>
            </a:r>
          </a:p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 товары</a:t>
            </a:r>
          </a:p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 героями</a:t>
            </a:r>
          </a:p>
        </p:txBody>
      </p:sp>
      <p:sp>
        <p:nvSpPr>
          <p:cNvPr id="4" name="Персонажи и мир НАНОБОТОВ становятся часть">
            <a:extLst xmlns:a="http://schemas.openxmlformats.org/drawingml/2006/main">
              <a:ext uri="{FF2B5EF4-FFF2-40B4-BE49-F238E27FC236}">
                <a16:creationId xmlns:a16="http://schemas.microsoft.com/office/drawing/2014/main" id="{0F02B6E9-380B-4BD1-B90E-A7767E17F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36671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Персонажи и мир НАНОБОТОВ становятся частью вашего продукта, упаковки или совместной коллекции.</a:t>
            </a:r>
          </a:p>
        </p:txBody>
      </p:sp>
      <p:sp>
        <p:nvSpPr>
          <p:cNvPr id="5" name="Сроки">
            <a:extLst xmlns:a="http://schemas.openxmlformats.org/drawingml/2006/main">
              <a:ext uri="{FF2B5EF4-FFF2-40B4-BE49-F238E27FC236}">
                <a16:creationId xmlns:a16="http://schemas.microsoft.com/office/drawing/2014/main" id="{7A8611B8-EF17-4EE8-BF98-C5DC489B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Сроки</a:t>
            </a:r>
          </a:p>
        </p:txBody>
      </p:sp>
      <p:sp>
        <p:nvSpPr>
          <p:cNvPr id="6" name="Зависит от формата&#10;и производства">
            <a:extLst xmlns:a="http://schemas.openxmlformats.org/drawingml/2006/main">
              <a:ext uri="{FF2B5EF4-FFF2-40B4-BE49-F238E27FC236}">
                <a16:creationId xmlns:a16="http://schemas.microsoft.com/office/drawing/2014/main" id="{3CCEC7CA-0226-4D9B-98CE-732CEA65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667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Зависит от формата</a:t>
            </a:r>
          </a:p>
          <a:p xmlns:a="http://schemas.openxmlformats.org/drawingml/2006/main">
            <a: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 производства</a:t>
            </a:r>
          </a:p>
        </p:txBody>
      </p:sp>
      <p:sp>
        <p:nvSpPr>
          <p:cNvPr id="7" name="Стоимость зависит от категории, тиража и с">
            <a:extLst xmlns:a="http://schemas.openxmlformats.org/drawingml/2006/main">
              <a:ext uri="{FF2B5EF4-FFF2-40B4-BE49-F238E27FC236}">
                <a16:creationId xmlns:a16="http://schemas.microsoft.com/office/drawing/2014/main" id="{7E2F7394-8826-436C-A314-EF31807E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Стоимость зависит от категории, тиража и срока лицензии</a:t>
            </a:r>
          </a:p>
        </p:txBody>
      </p:sp>
      <p:sp>
        <p:nvSpPr>
          <p:cNvPr id="8" name="Варианты сотрудничества">
            <a:extLst xmlns:a="http://schemas.openxmlformats.org/drawingml/2006/main">
              <a:ext uri="{FF2B5EF4-FFF2-40B4-BE49-F238E27FC236}">
                <a16:creationId xmlns:a16="http://schemas.microsoft.com/office/drawing/2014/main" id="{DDFC6084-D044-4012-92BC-250A02D9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628650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Варианты сотрудничества</a:t>
            </a:r>
          </a:p>
        </p:txBody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956EAC51-0A27-44B3-80EF-CB918E1F6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5906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01</a:t>
            </a:r>
          </a:p>
        </p:txBody>
      </p:sp>
      <p:sp>
        <p:nvSpPr>
          <p:cNvPr id="10" name="Игрушки, книги и развивающие продукты">
            <a:extLst xmlns:a="http://schemas.openxmlformats.org/drawingml/2006/main">
              <a:ext uri="{FF2B5EF4-FFF2-40B4-BE49-F238E27FC236}">
                <a16:creationId xmlns:a16="http://schemas.microsoft.com/office/drawing/2014/main" id="{4C6A3686-593C-4127-9470-76698172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15906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Игрушки, книги и развивающие продукты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2EEE1A54-DFDE-4642-80E1-BE193CF6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  <p:sp>
        <p:nvSpPr>
          <p:cNvPr id="12" name="Упаковка и рекламные материалы">
            <a:extLst xmlns:a="http://schemas.openxmlformats.org/drawingml/2006/main">
              <a:ext uri="{FF2B5EF4-FFF2-40B4-BE49-F238E27FC236}">
                <a16:creationId xmlns:a16="http://schemas.microsoft.com/office/drawing/2014/main" id="{CD7C117B-1C3A-4A57-86D5-BF21B8AD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3717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Упаковка и рекламные материалы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5A701C84-E4A3-473E-98FC-FF465E6A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1527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  <p:sp>
        <p:nvSpPr>
          <p:cNvPr id="14" name="Персонаж как представитель продукта или ка">
            <a:extLst xmlns:a="http://schemas.openxmlformats.org/drawingml/2006/main">
              <a:ext uri="{FF2B5EF4-FFF2-40B4-BE49-F238E27FC236}">
                <a16:creationId xmlns:a16="http://schemas.microsoft.com/office/drawing/2014/main" id="{2E328286-86E9-4973-94F6-B8170AFA6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1527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Персонаж как представитель продукта или кампании</a:t>
            </a:r>
          </a:p>
        </p:txBody>
      </p:sp>
      <p:sp>
        <p:nvSpPr>
          <p:cNvPr id="15" name="04">
            <a:extLst xmlns:a="http://schemas.openxmlformats.org/drawingml/2006/main">
              <a:ext uri="{FF2B5EF4-FFF2-40B4-BE49-F238E27FC236}">
                <a16:creationId xmlns:a16="http://schemas.microsoft.com/office/drawing/2014/main" id="{31BD4BB1-466E-4F5A-AC42-9596B590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338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04</a:t>
            </a:r>
          </a:p>
        </p:txBody>
      </p:sp>
      <p:sp>
        <p:nvSpPr>
          <p:cNvPr id="16" name="Совместная коллекция бренда и НАНОБОТОВ">
            <a:extLst xmlns:a="http://schemas.openxmlformats.org/drawingml/2006/main">
              <a:ext uri="{FF2B5EF4-FFF2-40B4-BE49-F238E27FC236}">
                <a16:creationId xmlns:a16="http://schemas.microsoft.com/office/drawing/2014/main" id="{93828844-6A5B-490F-ACB2-DE4E1CB4F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9338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Совместная коллекция бренда и НАНОБОТОВ</a:t>
            </a:r>
          </a:p>
        </p:txBody>
      </p:sp>
      <p:sp>
        <p:nvSpPr>
          <p:cNvPr id="17" name="Объём работ, бюджет и показатели согласуем">
            <a:extLst xmlns:a="http://schemas.openxmlformats.org/drawingml/2006/main">
              <a:ext uri="{FF2B5EF4-FFF2-40B4-BE49-F238E27FC236}">
                <a16:creationId xmlns:a16="http://schemas.microsoft.com/office/drawing/2014/main" id="{E1FA9150-566F-4CAF-868F-A31F541A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953125"/>
            <a:ext cx="6076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Объём работ, бюджет и показатели согласуем до запуска</a:t>
            </a:r>
          </a:p>
        </p:txBody>
      </p:sp>
      <p:sp>
        <p:nvSpPr>
          <p:cNvPr id="18" name="10">
            <a:extLst xmlns:a="http://schemas.openxmlformats.org/drawingml/2006/main">
              <a:ext uri="{FF2B5EF4-FFF2-40B4-BE49-F238E27FC236}">
                <a16:creationId xmlns:a16="http://schemas.microsoft.com/office/drawing/2014/main" id="{01D05100-E28B-4E68-BCFC-02342259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422223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71F328-8CBC-4D9D-B15A-73538E303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291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2" name="СОТРУДНИЧЕСТВО / 04">
            <a:extLst xmlns:a="http://schemas.openxmlformats.org/drawingml/2006/main">
              <a:ext uri="{FF2B5EF4-FFF2-40B4-BE49-F238E27FC236}">
                <a16:creationId xmlns:a16="http://schemas.microsoft.com/office/drawing/2014/main" id="{16A30583-DCC3-40FA-828F-B3D905DA4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"/>
            <a:ext cx="3743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2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СОТРУДНИЧЕСТВО / 04</a:t>
            </a:r>
          </a:p>
        </p:txBody>
      </p:sp>
      <p:sp>
        <p:nvSpPr>
          <p:cNvPr id="3" name="Проекты&#10;для СМИ">
            <a:extLst xmlns:a="http://schemas.openxmlformats.org/drawingml/2006/main">
              <a:ext uri="{FF2B5EF4-FFF2-40B4-BE49-F238E27FC236}">
                <a16:creationId xmlns:a16="http://schemas.microsoft.com/office/drawing/2014/main" id="{BB651780-DE0D-4BCA-9E5E-575666C0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95400"/>
            <a:ext cx="38671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Проекты</a:t>
            </a:r>
          </a:p>
          <a:p xmlns:a="http://schemas.openxmlformats.org/drawingml/2006/main">
            <a:pPr>
              <a:buNone/>
              <a:def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15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для СМИ</a:t>
            </a:r>
          </a:p>
        </p:txBody>
      </p:sp>
      <p:sp>
        <p:nvSpPr>
          <p:cNvPr id="4" name="Знакомим читателей с героями, создателями ">
            <a:extLst xmlns:a="http://schemas.openxmlformats.org/drawingml/2006/main">
              <a:ext uri="{FF2B5EF4-FFF2-40B4-BE49-F238E27FC236}">
                <a16:creationId xmlns:a16="http://schemas.microsoft.com/office/drawing/2014/main" id="{2072B064-9C81-4E18-B624-2C0884EA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36671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Знакомим читателей с героями, создателями и научной основой проекта. Находим интересную тему под редакционную задачу.</a:t>
            </a:r>
          </a:p>
        </p:txBody>
      </p:sp>
      <p:sp>
        <p:nvSpPr>
          <p:cNvPr id="5" name="Сроки">
            <a:extLst xmlns:a="http://schemas.openxmlformats.org/drawingml/2006/main">
              <a:ext uri="{FF2B5EF4-FFF2-40B4-BE49-F238E27FC236}">
                <a16:creationId xmlns:a16="http://schemas.microsoft.com/office/drawing/2014/main" id="{93B337A4-AA86-4779-B94E-7CB81DC7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667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Сроки</a:t>
            </a:r>
          </a:p>
        </p:txBody>
      </p:sp>
      <p:sp>
        <p:nvSpPr>
          <p:cNvPr id="6" name="Согласуем с редакцией">
            <a:extLst xmlns:a="http://schemas.openxmlformats.org/drawingml/2006/main">
              <a:ext uri="{FF2B5EF4-FFF2-40B4-BE49-F238E27FC236}">
                <a16:creationId xmlns:a16="http://schemas.microsoft.com/office/drawing/2014/main" id="{45D74A75-B104-40D8-A045-FDE4D785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6671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Согласуем с редакцией</a:t>
            </a:r>
          </a:p>
        </p:txBody>
      </p:sp>
      <p:sp>
        <p:nvSpPr>
          <p:cNvPr id="7" name="Условия обсуждаем индивидуально">
            <a:extLst xmlns:a="http://schemas.openxmlformats.org/drawingml/2006/main">
              <a:ext uri="{FF2B5EF4-FFF2-40B4-BE49-F238E27FC236}">
                <a16:creationId xmlns:a16="http://schemas.microsoft.com/office/drawing/2014/main" id="{AD858B4F-DF6A-4B6F-B695-32B5A65B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3667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35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Условия обсуждаем индивидуально</a:t>
            </a:r>
          </a:p>
        </p:txBody>
      </p:sp>
      <p:sp>
        <p:nvSpPr>
          <p:cNvPr id="8" name="Что можем подготовить">
            <a:extLst xmlns:a="http://schemas.openxmlformats.org/drawingml/2006/main">
              <a:ext uri="{FF2B5EF4-FFF2-40B4-BE49-F238E27FC236}">
                <a16:creationId xmlns:a16="http://schemas.microsoft.com/office/drawing/2014/main" id="{69E8B823-9A0C-4A96-8AC8-2D6E42FDB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628650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4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Что можем подготовить</a:t>
            </a:r>
          </a:p>
        </p:txBody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E523F3DF-D6D5-4DF4-94EE-8EA04D7D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5906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01</a:t>
            </a:r>
          </a:p>
        </p:txBody>
      </p:sp>
      <p:sp>
        <p:nvSpPr>
          <p:cNvPr id="10" name="Интервью с создателями проекта">
            <a:extLst xmlns:a="http://schemas.openxmlformats.org/drawingml/2006/main">
              <a:ext uri="{FF2B5EF4-FFF2-40B4-BE49-F238E27FC236}">
                <a16:creationId xmlns:a16="http://schemas.microsoft.com/office/drawing/2014/main" id="{42EE2E5B-2751-4A52-8449-63073701D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15906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Интервью с создателями проекта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1616AD6D-6945-422E-BFEE-F43C58C0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  <p:sp>
        <p:nvSpPr>
          <p:cNvPr id="12" name="Экспертные комментарии">
            <a:extLst xmlns:a="http://schemas.openxmlformats.org/drawingml/2006/main">
              <a:ext uri="{FF2B5EF4-FFF2-40B4-BE49-F238E27FC236}">
                <a16:creationId xmlns:a16="http://schemas.microsoft.com/office/drawing/2014/main" id="{FEE6CCB8-A296-43FE-A2BD-9ABC799F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3717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Экспертные комментарии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2F0FA1CB-7FE4-4931-8E4C-4EE1A48B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15277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  <p:sp>
        <p:nvSpPr>
          <p:cNvPr id="14" name="Колонки и совместные спецпроекты">
            <a:extLst xmlns:a="http://schemas.openxmlformats.org/drawingml/2006/main">
              <a:ext uri="{FF2B5EF4-FFF2-40B4-BE49-F238E27FC236}">
                <a16:creationId xmlns:a16="http://schemas.microsoft.com/office/drawing/2014/main" id="{B0F04851-88E7-4FF4-B6B6-4B89B708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15277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Колонки и совместные спецпроекты</a:t>
            </a:r>
          </a:p>
        </p:txBody>
      </p:sp>
      <p:sp>
        <p:nvSpPr>
          <p:cNvPr id="15" name="04">
            <a:extLst xmlns:a="http://schemas.openxmlformats.org/drawingml/2006/main">
              <a:ext uri="{FF2B5EF4-FFF2-40B4-BE49-F238E27FC236}">
                <a16:creationId xmlns:a16="http://schemas.microsoft.com/office/drawing/2014/main" id="{8CB1256E-993D-4BEC-83F5-F655950D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9338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1725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04</a:t>
            </a:r>
          </a:p>
        </p:txBody>
      </p:sp>
      <p:sp>
        <p:nvSpPr>
          <p:cNvPr id="16" name="Исследования и эксклюзивные материалы">
            <a:extLst xmlns:a="http://schemas.openxmlformats.org/drawingml/2006/main">
              <a:ext uri="{FF2B5EF4-FFF2-40B4-BE49-F238E27FC236}">
                <a16:creationId xmlns:a16="http://schemas.microsoft.com/office/drawing/2014/main" id="{15421EF3-315B-4DEE-AF28-1E575AD7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933825"/>
            <a:ext cx="54387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Исследования и эксклюзивные материалы</a:t>
            </a:r>
          </a:p>
        </p:txBody>
      </p:sp>
      <p:sp>
        <p:nvSpPr>
          <p:cNvPr id="17" name="Объём работ, бюджет и показатели согласуем">
            <a:extLst xmlns:a="http://schemas.openxmlformats.org/drawingml/2006/main">
              <a:ext uri="{FF2B5EF4-FFF2-40B4-BE49-F238E27FC236}">
                <a16:creationId xmlns:a16="http://schemas.microsoft.com/office/drawing/2014/main" id="{960117C8-C961-467E-87BB-DB86444C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953125"/>
            <a:ext cx="6076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Объём работ, бюджет и показатели согласуем до запуска</a:t>
            </a:r>
          </a:p>
        </p:txBody>
      </p:sp>
      <p:sp>
        <p:nvSpPr>
          <p:cNvPr id="18" name="11">
            <a:extLst xmlns:a="http://schemas.openxmlformats.org/drawingml/2006/main">
              <a:ext uri="{FF2B5EF4-FFF2-40B4-BE49-F238E27FC236}">
                <a16:creationId xmlns:a16="http://schemas.microsoft.com/office/drawing/2014/main" id="{6D28A332-ACAD-4E88-82FB-03D16FDA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621725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Как начинается сотрудничество">
            <a:extLst xmlns:a="http://schemas.openxmlformats.org/drawingml/2006/main">
              <a:ext uri="{FF2B5EF4-FFF2-40B4-BE49-F238E27FC236}">
                <a16:creationId xmlns:a16="http://schemas.microsoft.com/office/drawing/2014/main" id="{2B8906F8-FB4D-4C0E-8496-B831844B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9347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Как начинается сотрудничество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37FD1EDC-7AAE-4D05-AB75-67D65510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62175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01</a:t>
            </a:r>
          </a:p>
        </p:txBody>
      </p:sp>
      <p:sp>
        <p:nvSpPr>
          <p:cNvPr id="3" name="Знакомимся">
            <a:extLst xmlns:a="http://schemas.openxmlformats.org/drawingml/2006/main">
              <a:ext uri="{FF2B5EF4-FFF2-40B4-BE49-F238E27FC236}">
                <a16:creationId xmlns:a16="http://schemas.microsoft.com/office/drawing/2014/main" id="{3F88A58A-3CFE-439F-B1DF-BF9F0079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257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Знакомимся</a:t>
            </a:r>
          </a:p>
        </p:txBody>
      </p:sp>
      <p:sp>
        <p:nvSpPr>
          <p:cNvPr id="4" name="Вы рассказываете о бренде, аудитории и зад">
            <a:extLst xmlns:a="http://schemas.openxmlformats.org/drawingml/2006/main">
              <a:ext uri="{FF2B5EF4-FFF2-40B4-BE49-F238E27FC236}">
                <a16:creationId xmlns:a16="http://schemas.microsoft.com/office/drawing/2014/main" id="{3275F41B-A2FD-4CB9-897A-F5F297F7C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25146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Вы рассказываете о бренде, аудитории и задаче.</a:t>
            </a:r>
          </a:p>
        </p:txBody>
      </p:sp>
      <p:sp>
        <p:nvSpPr>
          <p:cNvPr id="5" name="02">
            <a:extLst xmlns:a="http://schemas.openxmlformats.org/drawingml/2006/main">
              <a:ext uri="{FF2B5EF4-FFF2-40B4-BE49-F238E27FC236}">
                <a16:creationId xmlns:a16="http://schemas.microsoft.com/office/drawing/2014/main" id="{9C0C7202-2862-4958-998E-CF0EAD25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2162175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pPr>
            <a:r>
              <a: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rPr>
              <a:t>02</a:t>
            </a:r>
          </a:p>
        </p:txBody>
      </p:sp>
      <p:sp>
        <p:nvSpPr>
          <p:cNvPr id="6" name="Придумываем">
            <a:extLst xmlns:a="http://schemas.openxmlformats.org/drawingml/2006/main">
              <a:ext uri="{FF2B5EF4-FFF2-40B4-BE49-F238E27FC236}">
                <a16:creationId xmlns:a16="http://schemas.microsoft.com/office/drawing/2014/main" id="{687B865C-6F82-42B6-8B58-343CE635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476625"/>
            <a:ext cx="257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Придумываем</a:t>
            </a:r>
          </a:p>
        </p:txBody>
      </p:sp>
      <p:sp>
        <p:nvSpPr>
          <p:cNvPr id="7" name="Предлагаем концепцию и формат. Согласуем с">
            <a:extLst xmlns:a="http://schemas.openxmlformats.org/drawingml/2006/main">
              <a:ext uri="{FF2B5EF4-FFF2-40B4-BE49-F238E27FC236}">
                <a16:creationId xmlns:a16="http://schemas.microsoft.com/office/drawing/2014/main" id="{E23BA844-8773-401B-897E-46F60998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143375"/>
            <a:ext cx="25146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Предлагаем концепцию и формат. Согласуем сроки, бюджет и показатели.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C8D67948-479A-42E9-9532-9747469D1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62175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defRPr>
            </a:pPr>
            <a:r>
              <a:rPr sz="6300" b="1">
                <a:solidFill>
                  <a:srgbClr val="3C63F2"/>
                </a:solidFill>
                <a:latin typeface="Geologica"/>
                <a:ea typeface="Geologica"/>
                <a:cs typeface="Geologica"/>
              </a:rPr>
              <a:t>03</a:t>
            </a:r>
          </a:p>
        </p:txBody>
      </p:sp>
      <p:sp>
        <p:nvSpPr>
          <p:cNvPr id="9" name="Создаём">
            <a:extLst xmlns:a="http://schemas.openxmlformats.org/drawingml/2006/main">
              <a:ext uri="{FF2B5EF4-FFF2-40B4-BE49-F238E27FC236}">
                <a16:creationId xmlns:a16="http://schemas.microsoft.com/office/drawing/2014/main" id="{C8EA03F4-D530-473A-8B45-F253B09E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76625"/>
            <a:ext cx="257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Создаём</a:t>
            </a:r>
          </a:p>
        </p:txBody>
      </p:sp>
      <p:sp>
        <p:nvSpPr>
          <p:cNvPr id="10" name="Готовим материалы и проверяем научную и ме">
            <a:extLst xmlns:a="http://schemas.openxmlformats.org/drawingml/2006/main">
              <a:ext uri="{FF2B5EF4-FFF2-40B4-BE49-F238E27FC236}">
                <a16:creationId xmlns:a16="http://schemas.microsoft.com/office/drawing/2014/main" id="{86FB0ADC-7358-4423-9211-A22D74BA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43375"/>
            <a:ext cx="25146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Готовим материалы и проверяем научную и медицинскую фактуру.</a:t>
            </a:r>
          </a:p>
        </p:txBody>
      </p:sp>
      <p:sp>
        <p:nvSpPr>
          <p:cNvPr id="11" name="04">
            <a:extLst xmlns:a="http://schemas.openxmlformats.org/drawingml/2006/main">
              <a:ext uri="{FF2B5EF4-FFF2-40B4-BE49-F238E27FC236}">
                <a16:creationId xmlns:a16="http://schemas.microsoft.com/office/drawing/2014/main" id="{2C2D92F6-C70B-4017-A7B5-ECD3828A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162175"/>
            <a:ext cx="247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defRPr>
            </a:pPr>
            <a:r>
              <a:rPr sz="6300" b="1">
                <a:solidFill>
                  <a:srgbClr val="F73D78"/>
                </a:solidFill>
                <a:latin typeface="Geologica"/>
                <a:ea typeface="Geologica"/>
                <a:cs typeface="Geologica"/>
              </a:rPr>
              <a:t>04</a:t>
            </a:r>
          </a:p>
        </p:txBody>
      </p:sp>
      <p:sp>
        <p:nvSpPr>
          <p:cNvPr id="12" name="Запускаем">
            <a:extLst xmlns:a="http://schemas.openxmlformats.org/drawingml/2006/main">
              <a:ext uri="{FF2B5EF4-FFF2-40B4-BE49-F238E27FC236}">
                <a16:creationId xmlns:a16="http://schemas.microsoft.com/office/drawing/2014/main" id="{BD096F50-29A5-4133-9969-FE448400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476625"/>
            <a:ext cx="257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171E48"/>
                </a:solidFill>
                <a:latin typeface="Geologica"/>
                <a:ea typeface="Geologica"/>
                <a:cs typeface="Geologica"/>
              </a:rPr>
              <a:t>Запускаем</a:t>
            </a:r>
          </a:p>
        </p:txBody>
      </p:sp>
      <p:sp>
        <p:nvSpPr>
          <p:cNvPr id="13" name="Публикуем проект или передаём материалы. П">
            <a:extLst xmlns:a="http://schemas.openxmlformats.org/drawingml/2006/main">
              <a:ext uri="{FF2B5EF4-FFF2-40B4-BE49-F238E27FC236}">
                <a16:creationId xmlns:a16="http://schemas.microsoft.com/office/drawing/2014/main" id="{14FE20D8-5FC6-4C7C-A6DE-3A2D9DD0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143375"/>
            <a:ext cx="25146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7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Публикуем проект или передаём материалы. Подводим итоги.</a:t>
            </a:r>
          </a:p>
        </p:txBody>
      </p:sp>
      <p:sp>
        <p:nvSpPr>
          <p:cNvPr id="14" name="Объём работ, бюджет и показатели фиксируем">
            <a:extLst xmlns:a="http://schemas.openxmlformats.org/drawingml/2006/main">
              <a:ext uri="{FF2B5EF4-FFF2-40B4-BE49-F238E27FC236}">
                <a16:creationId xmlns:a16="http://schemas.microsoft.com/office/drawing/2014/main" id="{F3CD7317-7FAB-4D61-800E-06573726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91225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200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Объём работ, бюджет и показатели фиксируем до начала проекта</a:t>
            </a:r>
          </a:p>
        </p:txBody>
      </p:sp>
      <p:sp>
        <p:nvSpPr>
          <p:cNvPr id="15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EA1A8E51-891D-4A74-9097-6D1BC9DB6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6" name="12">
            <a:extLst xmlns:a="http://schemas.openxmlformats.org/drawingml/2006/main">
              <a:ext uri="{FF2B5EF4-FFF2-40B4-BE49-F238E27FC236}">
                <a16:creationId xmlns:a16="http://schemas.microsoft.com/office/drawing/2014/main" id="{E3193328-1B94-4AD4-A3D1-613CB307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69708B"/>
                </a:solidFill>
                <a:latin typeface="Geologica"/>
                <a:ea typeface="Geologica"/>
                <a:cs typeface="Geologica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149051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71E4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Наши партнёры">
            <a:extLst xmlns:a="http://schemas.openxmlformats.org/drawingml/2006/main">
              <a:ext uri="{FF2B5EF4-FFF2-40B4-BE49-F238E27FC236}">
                <a16:creationId xmlns:a16="http://schemas.microsoft.com/office/drawing/2014/main" id="{F56AFDD9-E67A-49FC-BDDA-423751017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858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3900" b="1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Наши партнёры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43E731-E983-48BE-A917-50C64580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33750" cy="17145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BE583-5252-4FDB-9FC9-F8032A9685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aa96623d74955"/>
          <a:stretch xmlns:a="http://schemas.openxmlformats.org/drawingml/2006/main"/>
        </p:blipFill>
        <p:spPr>
          <a:xfrm xmlns:a="http://schemas.openxmlformats.org/drawingml/2006/main">
            <a:off x="838200" y="2551435"/>
            <a:ext cx="2876550" cy="516880"/>
          </a:xfrm>
          <a:prstGeom xmlns:a="http://schemas.openxmlformats.org/drawingml/2006/main" prst="rect">
            <a:avLst/>
          </a:prstGeom>
        </p:spPr>
      </p:pic>
      <p:sp>
        <p:nvSpPr>
          <p:cNvPr id="4" name="Институт развития&#10;интернета">
            <a:extLst xmlns:a="http://schemas.openxmlformats.org/drawingml/2006/main">
              <a:ext uri="{FF2B5EF4-FFF2-40B4-BE49-F238E27FC236}">
                <a16:creationId xmlns:a16="http://schemas.microsoft.com/office/drawing/2014/main" id="{09CB2E99-3205-4808-9F05-6E0D6280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0e2ef4972f514f69"/>
              </a:rPr>
              <a:t>Институт развития</a:t>
            </a:r>
          </a:p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0421b483bbc84e41"/>
              </a:rPr>
              <a:t>интернета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5E87D7-304B-4307-BFCD-B0C0EDD557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c41b0a7f64f38"/>
          <a:stretch xmlns:a="http://schemas.openxmlformats.org/drawingml/2006/main"/>
        </p:blipFill>
        <p:spPr>
          <a:xfrm xmlns:a="http://schemas.openxmlformats.org/drawingml/2006/main">
            <a:off x="5503545" y="2019300"/>
            <a:ext cx="1165860" cy="1457325"/>
          </a:xfrm>
          <a:prstGeom xmlns:a="http://schemas.openxmlformats.org/drawingml/2006/main" prst="rect">
            <a:avLst/>
          </a:prstGeom>
        </p:spPr>
      </p:pic>
      <p:sp>
        <p:nvSpPr>
          <p:cNvPr id="6" name="Минобрнауки России">
            <a:extLst xmlns:a="http://schemas.openxmlformats.org/drawingml/2006/main">
              <a:ext uri="{FF2B5EF4-FFF2-40B4-BE49-F238E27FC236}">
                <a16:creationId xmlns:a16="http://schemas.microsoft.com/office/drawing/2014/main" id="{CB8405B3-3B9D-42DE-A2DF-FB1FE432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81000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a47426e3a1fd438c"/>
              </a:rPr>
              <a:t>Минобрнауки России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E4224-2010-4CC6-A191-E9958F3FCF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df11bce7054522"/>
          <a:stretch xmlns:a="http://schemas.openxmlformats.org/drawingml/2006/main"/>
        </p:blipFill>
        <p:spPr>
          <a:xfrm xmlns:a="http://schemas.openxmlformats.org/drawingml/2006/main">
            <a:off x="8925243" y="2143125"/>
            <a:ext cx="1942465" cy="1333500"/>
          </a:xfrm>
          <a:prstGeom xmlns:a="http://schemas.openxmlformats.org/drawingml/2006/main" prst="rect">
            <a:avLst/>
          </a:prstGeom>
        </p:spPr>
      </p:pic>
      <p:sp>
        <p:nvSpPr>
          <p:cNvPr id="8" name="Десятилетие науки&#10;и технологий">
            <a:extLst xmlns:a="http://schemas.openxmlformats.org/drawingml/2006/main">
              <a:ext uri="{FF2B5EF4-FFF2-40B4-BE49-F238E27FC236}">
                <a16:creationId xmlns:a16="http://schemas.microsoft.com/office/drawing/2014/main" id="{8E346602-0DDD-48C7-AF00-04DED0BB8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81000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17e935f7b2d04860"/>
              </a:rPr>
              <a:t>Десятилетие науки</a:t>
            </a:r>
          </a:p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79f6e9be0f0148b1"/>
              </a:rPr>
              <a:t>и технологий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E8C6B9-8629-4DCE-9DE3-4E2DE3DDD8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3a7383e984bd9"/>
          <a:stretch xmlns:a="http://schemas.openxmlformats.org/drawingml/2006/main"/>
        </p:blipFill>
        <p:spPr>
          <a:xfrm xmlns:a="http://schemas.openxmlformats.org/drawingml/2006/main">
            <a:off x="2699971" y="4591050"/>
            <a:ext cx="2696308" cy="876300"/>
          </a:xfrm>
          <a:prstGeom xmlns:a="http://schemas.openxmlformats.org/drawingml/2006/main" prst="rect">
            <a:avLst/>
          </a:prstGeom>
        </p:spPr>
      </p:pic>
      <p:sp>
        <p:nvSpPr>
          <p:cNvPr id="10" name="Фестиваль «НАУКА 0+»">
            <a:extLst xmlns:a="http://schemas.openxmlformats.org/drawingml/2006/main">
              <a:ext uri="{FF2B5EF4-FFF2-40B4-BE49-F238E27FC236}">
                <a16:creationId xmlns:a16="http://schemas.microsoft.com/office/drawing/2014/main" id="{8C6E8CD4-688B-436C-A3E2-FF17DC6C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00725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b00825bceef94d50"/>
              </a:rPr>
              <a:t>Фестиваль «НАУКА 0+»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214461-B435-473D-8F7B-4F8ABD2C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400550"/>
            <a:ext cx="3333750" cy="1257300"/>
          </a:xfrm>
          <a:prstGeom xmlns:a="http://schemas.openxmlformats.org/drawingml/2006/main" prst="roundRect">
            <a:avLst>
              <a:gd name="adj" fmla="val 151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12130-547A-47F9-840E-EDC8017DA3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93a915ce0540ae"/>
          <a:stretch xmlns:a="http://schemas.openxmlformats.org/drawingml/2006/main"/>
        </p:blipFill>
        <p:spPr>
          <a:xfrm xmlns:a="http://schemas.openxmlformats.org/drawingml/2006/main">
            <a:off x="6724650" y="4752782"/>
            <a:ext cx="2876550" cy="552837"/>
          </a:xfrm>
          <a:prstGeom xmlns:a="http://schemas.openxmlformats.org/drawingml/2006/main" prst="rect">
            <a:avLst/>
          </a:prstGeom>
        </p:spPr>
      </p:pic>
      <p:sp>
        <p:nvSpPr>
          <p:cNvPr id="13" name="Национальные приоритеты">
            <a:extLst xmlns:a="http://schemas.openxmlformats.org/drawingml/2006/main">
              <a:ext uri="{FF2B5EF4-FFF2-40B4-BE49-F238E27FC236}">
                <a16:creationId xmlns:a16="http://schemas.microsoft.com/office/drawing/2014/main" id="{C93A31FF-727F-4219-B05B-01FDBD41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800725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500" b="1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4fe7be24c77c4b47"/>
              </a:rPr>
              <a:t>Национальные приоритеты</a:t>
            </a:r>
          </a:p>
        </p:txBody>
      </p:sp>
      <p:sp>
        <p:nvSpPr>
          <p:cNvPr id="14" name="НАНОБОТЫ">
            <a:extLst xmlns:a="http://schemas.openxmlformats.org/drawingml/2006/main">
              <a:ext uri="{FF2B5EF4-FFF2-40B4-BE49-F238E27FC236}">
                <a16:creationId xmlns:a16="http://schemas.microsoft.com/office/drawing/2014/main" id="{CD37DB91-58F2-449E-BC06-9BB25AD0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125" b="1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НАНОБОТЫ</a:t>
            </a:r>
          </a:p>
        </p:txBody>
      </p:sp>
      <p:sp>
        <p:nvSpPr>
          <p:cNvPr id="15" name="13">
            <a:extLst xmlns:a="http://schemas.openxmlformats.org/drawingml/2006/main">
              <a:ext uri="{FF2B5EF4-FFF2-40B4-BE49-F238E27FC236}">
                <a16:creationId xmlns:a16="http://schemas.microsoft.com/office/drawing/2014/main" id="{E82F8FE1-7237-424C-9D8B-612A0839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125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750651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71E4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40A945-96CB-4640-AF2A-09EFC7F6B5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8e3a2b5e1d467b"/>
          <a:stretch xmlns:a="http://schemas.openxmlformats.org/drawingml/2006/main"/>
        </p:blipFill>
        <p:spPr>
          <a:xfrm xmlns:a="http://schemas.openxmlformats.org/drawingml/2006/main">
            <a:off x="609600" y="472678"/>
            <a:ext cx="1400175" cy="816769"/>
          </a:xfrm>
          <a:prstGeom xmlns:a="http://schemas.openxmlformats.org/drawingml/2006/main" prst="rect">
            <a:avLst/>
          </a:prstGeom>
        </p:spPr>
      </p:pic>
      <p:sp>
        <p:nvSpPr>
          <p:cNvPr id="2" name="Давайте открывать&#10;эту вселенную">
            <a:extLst xmlns:a="http://schemas.openxmlformats.org/drawingml/2006/main">
              <a:ext uri="{FF2B5EF4-FFF2-40B4-BE49-F238E27FC236}">
                <a16:creationId xmlns:a16="http://schemas.microsoft.com/office/drawing/2014/main" id="{21618ACE-A07E-4D3E-90D0-A36E5AA3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33575"/>
            <a:ext cx="65722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Давайте открывать</a:t>
            </a:r>
          </a:p>
          <a:p xmlns:a="http://schemas.openxmlformats.org/drawingml/2006/main">
            <a:pPr>
              <a:buNone/>
              <a:def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4275" b="1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эту вселенную</a:t>
            </a:r>
          </a:p>
        </p:txBody>
      </p:sp>
      <p:sp>
        <p:nvSpPr>
          <p:cNvPr id="3" name="вместе">
            <a:extLst xmlns:a="http://schemas.openxmlformats.org/drawingml/2006/main">
              <a:ext uri="{FF2B5EF4-FFF2-40B4-BE49-F238E27FC236}">
                <a16:creationId xmlns:a16="http://schemas.microsoft.com/office/drawing/2014/main" id="{5FE70C42-F4CE-459C-AD41-DDA9DA06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7575"/>
            <a:ext cx="657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pPr>
            <a:r>
              <a:rPr sz="4950" b="1">
                <a:solidFill>
                  <a:srgbClr val="FFE36A"/>
                </a:solidFill>
                <a:latin typeface="Geologica"/>
                <a:ea typeface="Geologica"/>
                <a:cs typeface="Geologica"/>
              </a:rPr>
              <a:t>вместе</a:t>
            </a:r>
          </a:p>
        </p:txBody>
      </p:sp>
      <p:sp>
        <p:nvSpPr>
          <p:cNvPr id="4" name="Совместные истории, образовательные проект">
            <a:extLst xmlns:a="http://schemas.openxmlformats.org/drawingml/2006/main">
              <a:ext uri="{FF2B5EF4-FFF2-40B4-BE49-F238E27FC236}">
                <a16:creationId xmlns:a16="http://schemas.microsoft.com/office/drawing/2014/main" id="{34AA88EE-04C9-4838-A683-2C3C1A5D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666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Совместные истории, образовательные проекты</a:t>
            </a:r>
          </a:p>
          <a:p xmlns:a="http://schemas.openxmlformats.org/drawingml/2006/main">
            <a:pPr>
              <a:buNone/>
              <a:def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800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и товары с любимыми героями</a:t>
            </a:r>
          </a:p>
        </p:txBody>
      </p:sp>
      <p:sp>
        <p:nvSpPr>
          <p:cNvPr id="5" name="По вопросам сотрудничества">
            <a:extLst xmlns:a="http://schemas.openxmlformats.org/drawingml/2006/main">
              <a:ext uri="{FF2B5EF4-FFF2-40B4-BE49-F238E27FC236}">
                <a16:creationId xmlns:a16="http://schemas.microsoft.com/office/drawing/2014/main" id="{1DFEF84A-1B1B-4070-9E36-1C5CCB48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181225"/>
            <a:ext cx="3619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500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По вопросам сотрудничества</a:t>
            </a:r>
          </a:p>
        </p:txBody>
      </p:sp>
      <p:sp>
        <p:nvSpPr>
          <p:cNvPr id="6" name="Анастасия&#10;Валикова">
            <a:extLst xmlns:a="http://schemas.openxmlformats.org/drawingml/2006/main">
              <a:ext uri="{FF2B5EF4-FFF2-40B4-BE49-F238E27FC236}">
                <a16:creationId xmlns:a16="http://schemas.microsoft.com/office/drawing/2014/main" id="{CDC19C70-B262-4B6C-930A-51B41C8F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809875"/>
            <a:ext cx="36195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Анастасия</a:t>
            </a:r>
          </a:p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3000" b="1">
                <a:solidFill>
                  <a:srgbClr val="FFFFFF"/>
                </a:solidFill>
                <a:latin typeface="Geologica"/>
                <a:ea typeface="Geologica"/>
                <a:cs typeface="Geologica"/>
              </a:rPr>
              <a:t>Валикова</a:t>
            </a:r>
          </a:p>
        </p:txBody>
      </p:sp>
      <p:sp>
        <p:nvSpPr>
          <p:cNvPr id="7" name="valikova@4meds.ru">
            <a:extLst xmlns:a="http://schemas.openxmlformats.org/drawingml/2006/main">
              <a:ext uri="{FF2B5EF4-FFF2-40B4-BE49-F238E27FC236}">
                <a16:creationId xmlns:a16="http://schemas.microsoft.com/office/drawing/2014/main" id="{89FA1975-431B-4FE1-AAAA-B1624294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191000"/>
            <a:ext cx="36290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FFE36A"/>
                </a:solidFill>
                <a:latin typeface="Geologica"/>
                <a:ea typeface="Geologica"/>
                <a:cs typeface="Geologica"/>
              </a:defRPr>
            </a:pPr>
            <a:r>
              <a:rPr sz="2100" b="1">
                <a:solidFill>
                  <a:srgbClr val="FFE36A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58919e049b8d4904"/>
              </a:rPr>
              <a:t>valikova@4meds.ru</a:t>
            </a:r>
          </a:p>
        </p:txBody>
      </p:sp>
      <p:sp>
        <p:nvSpPr>
          <p:cNvPr id="8" name="nanoboti.ru">
            <a:extLst xmlns:a="http://schemas.openxmlformats.org/drawingml/2006/main">
              <a:ext uri="{FF2B5EF4-FFF2-40B4-BE49-F238E27FC236}">
                <a16:creationId xmlns:a16="http://schemas.microsoft.com/office/drawing/2014/main" id="{27DD8E19-B1F2-4792-AED4-1E47CEF0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905375"/>
            <a:ext cx="36290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Geologica"/>
                <a:ea typeface="Geologica"/>
                <a:cs typeface="Geologica"/>
              </a:defRPr>
            </a:pPr>
            <a:r>
              <a:rPr sz="1875" b="0">
                <a:solidFill>
                  <a:srgbClr val="FFFFFF"/>
                </a:solidFill>
                <a:latin typeface="Geologica"/>
                <a:ea typeface="Geologica"/>
                <a:cs typeface="Geologica"/>
                <a:hlinkClick xmlns:r="http://schemas.openxmlformats.org/officeDocument/2006/relationships" r:id="R5e8371bc8a5d4945"/>
              </a:rPr>
              <a:t>nanoboti.ru</a:t>
            </a:r>
          </a:p>
        </p:txBody>
      </p:sp>
      <p:sp>
        <p:nvSpPr>
          <p:cNvPr id="9" name="ООО «4МЕДС»">
            <a:extLst xmlns:a="http://schemas.openxmlformats.org/drawingml/2006/main">
              <a:ext uri="{FF2B5EF4-FFF2-40B4-BE49-F238E27FC236}">
                <a16:creationId xmlns:a16="http://schemas.microsoft.com/office/drawing/2014/main" id="{6A88DFE3-6A1F-4A68-831F-3ECF2124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67450"/>
            <a:ext cx="381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ООО «4МЕДС»</a:t>
            </a:r>
          </a:p>
        </p:txBody>
      </p:sp>
      <p:sp>
        <p:nvSpPr>
          <p:cNvPr id="10" name="14">
            <a:extLst xmlns:a="http://schemas.openxmlformats.org/drawingml/2006/main">
              <a:ext uri="{FF2B5EF4-FFF2-40B4-BE49-F238E27FC236}">
                <a16:creationId xmlns:a16="http://schemas.microsoft.com/office/drawing/2014/main" id="{0BBDEB54-ACE0-40D0-B940-DAC72F58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674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defPPr>
            <a:lvl1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1pPr>
            <a:lvl2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2pPr>
            <a:lvl3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3pPr>
            <a:lvl4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4pPr>
            <a:lvl5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5pPr>
            <a:lvl6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6pPr>
            <a:lvl7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7pPr>
            <a:lvl8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8pPr>
            <a:lvl9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lvl9pPr>
          </a:lstStyle>
          <a:p xmlns:a="http://schemas.openxmlformats.org/drawingml/2006/main">
            <a:pPr algn="r">
              <a:buNone/>
              <a:def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defRPr>
            </a:pPr>
            <a:r>
              <a:rPr sz="1275" b="0">
                <a:solidFill>
                  <a:srgbClr val="BDC8F7"/>
                </a:solidFill>
                <a:latin typeface="Geologica"/>
                <a:ea typeface="Geologica"/>
                <a:cs typeface="Geologica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313815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Geologica"/>
        <a:ea typeface=""/>
        <a:cs typeface=""/>
      </a:majorFont>
      <a:minorFont>
        <a:latin typeface="Geologica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2026-10-24T20:43:11.1590000Z</dcterms:created>
  <dcterms:modified xsi:type="dcterms:W3CDTF">2026-10-24T20:43:11.1590000Z</dcterms:modified>
</coreProperties>
</file>